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AEF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13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715750" y="1238250"/>
            <a:ext cx="7810500" cy="7810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66800" y="3177853"/>
            <a:ext cx="1776984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SEED ROUND · EXPLORATORY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1066800" y="3673266"/>
            <a:ext cx="16639032" cy="16976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9000"/>
              </a:lnSpc>
              <a:buNone/>
            </a:pPr>
            <a:r>
              <a:rPr lang="en-US" sz="6600" b="1" spc="-1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Send a file. Take it back, always.</a:t>
            </a:r>
            <a:endParaRPr lang="en-US" sz="6600" dirty="0"/>
          </a:p>
        </p:txBody>
      </p:sp>
      <p:sp>
        <p:nvSpPr>
          <p:cNvPr id="5" name="Text 2"/>
          <p:cNvSpPr/>
          <p:nvPr/>
        </p:nvSpPr>
        <p:spPr>
          <a:xfrm>
            <a:off x="1066800" y="5678309"/>
            <a:ext cx="17769840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198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CRYPTOGRAPHIC FILE REVOCATION · LAUNCHING Q3 2026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1066800" y="6566071"/>
            <a:ext cx="16639032" cy="590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Andrew Georgiou · Panageotis Georgeou, Co-Founders hello@aspisfile.com · www.aspisfile.com</a:t>
            </a:r>
            <a:endParaRPr lang="en-US" sz="16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5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251460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TAM · SAM · SOM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10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2165330" cy="10880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From 5–6 million businesses to 1,225 paying customers.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1066800" y="2861504"/>
            <a:ext cx="5245075" cy="1642616"/>
          </a:xfrm>
          <a:prstGeom prst="roundRect">
            <a:avLst>
              <a:gd name="adj" fmla="val 8118"/>
            </a:avLst>
          </a:prstGeom>
          <a:solidFill>
            <a:srgbClr val="EAEFFB"/>
          </a:solidFill>
          <a:ln w="9525">
            <a:solidFill>
              <a:srgbClr val="C7D3F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43025" y="3118679"/>
            <a:ext cx="516188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GLOBAL TAM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343025" y="3442529"/>
            <a:ext cx="5161888" cy="5287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4200" b="1" spc="-126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~5–6M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1343025" y="4028466"/>
            <a:ext cx="5161888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Professional services firms globally, across 8 sectors.</a:t>
            </a:r>
            <a:endParaRPr lang="en-US" sz="1163" dirty="0"/>
          </a:p>
        </p:txBody>
      </p:sp>
      <p:sp>
        <p:nvSpPr>
          <p:cNvPr id="9" name="Shape 7"/>
          <p:cNvSpPr/>
          <p:nvPr/>
        </p:nvSpPr>
        <p:spPr>
          <a:xfrm>
            <a:off x="6521425" y="2861504"/>
            <a:ext cx="5245075" cy="1642616"/>
          </a:xfrm>
          <a:prstGeom prst="roundRect">
            <a:avLst>
              <a:gd name="adj" fmla="val 8118"/>
            </a:avLst>
          </a:prstGeom>
          <a:solidFill>
            <a:srgbClr val="EAEFFB"/>
          </a:solidFill>
          <a:ln w="9525">
            <a:solidFill>
              <a:srgbClr val="C7D3F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797650" y="3118679"/>
            <a:ext cx="516188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EUROPEAN SAM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797650" y="3442529"/>
            <a:ext cx="5161888" cy="5287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4200" b="1" spc="-126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280–350K</a:t>
            </a:r>
            <a:endParaRPr lang="en-US" sz="4200" dirty="0"/>
          </a:p>
        </p:txBody>
      </p:sp>
      <p:sp>
        <p:nvSpPr>
          <p:cNvPr id="12" name="Text 10"/>
          <p:cNvSpPr/>
          <p:nvPr/>
        </p:nvSpPr>
        <p:spPr>
          <a:xfrm>
            <a:off x="6797650" y="4028466"/>
            <a:ext cx="5161888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Digitally mature, active external document sharing.</a:t>
            </a:r>
            <a:endParaRPr lang="en-US" sz="1163" dirty="0"/>
          </a:p>
        </p:txBody>
      </p:sp>
      <p:sp>
        <p:nvSpPr>
          <p:cNvPr id="13" name="Shape 11"/>
          <p:cNvSpPr/>
          <p:nvPr/>
        </p:nvSpPr>
        <p:spPr>
          <a:xfrm>
            <a:off x="11976050" y="2861504"/>
            <a:ext cx="5245150" cy="1642616"/>
          </a:xfrm>
          <a:prstGeom prst="roundRect">
            <a:avLst>
              <a:gd name="adj" fmla="val 8118"/>
            </a:avLst>
          </a:prstGeom>
          <a:solidFill>
            <a:srgbClr val="2E55D4"/>
          </a:solidFill>
          <a:ln w="9525">
            <a:solidFill>
              <a:srgbClr val="2E55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2252275" y="3118679"/>
            <a:ext cx="516197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FFFFFF">
                    <a:alpha val="85000"/>
                  </a:srgbClr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YEAR 1–2 SOM (0.25%)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2252275" y="3442529"/>
            <a:ext cx="5161970" cy="5287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4200" b="1" spc="-126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~1,225</a:t>
            </a:r>
            <a:endParaRPr lang="en-US" sz="4200" dirty="0"/>
          </a:p>
        </p:txBody>
      </p:sp>
      <p:sp>
        <p:nvSpPr>
          <p:cNvPr id="16" name="Text 14"/>
          <p:cNvSpPr/>
          <p:nvPr/>
        </p:nvSpPr>
        <p:spPr>
          <a:xfrm>
            <a:off x="12252275" y="4028466"/>
            <a:ext cx="5161970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FFFFFF">
                    <a:alpha val="92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Business tier, 5 avg seats ≈ €7.3M ARR.</a:t>
            </a:r>
            <a:endParaRPr lang="en-US" sz="1163" dirty="0"/>
          </a:p>
        </p:txBody>
      </p:sp>
      <p:sp>
        <p:nvSpPr>
          <p:cNvPr id="17" name="Shape 15"/>
          <p:cNvSpPr/>
          <p:nvPr/>
        </p:nvSpPr>
        <p:spPr>
          <a:xfrm>
            <a:off x="1066800" y="4852676"/>
            <a:ext cx="5206975" cy="994767"/>
          </a:xfrm>
          <a:prstGeom prst="roundRect">
            <a:avLst>
              <a:gd name="adj" fmla="val 13405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43025" y="5109851"/>
            <a:ext cx="5119978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CONSERVATIVE · 0.1%</a:t>
            </a:r>
            <a:endParaRPr lang="en-US" sz="1125" dirty="0"/>
          </a:p>
        </p:txBody>
      </p:sp>
      <p:sp>
        <p:nvSpPr>
          <p:cNvPr id="19" name="Text 17"/>
          <p:cNvSpPr/>
          <p:nvPr/>
        </p:nvSpPr>
        <p:spPr>
          <a:xfrm>
            <a:off x="1343025" y="5371789"/>
            <a:ext cx="5119978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~490 firms · Starter €49/mo · ~€288K ARR</a:t>
            </a:r>
            <a:endParaRPr lang="en-US" sz="1163" dirty="0"/>
          </a:p>
        </p:txBody>
      </p:sp>
      <p:sp>
        <p:nvSpPr>
          <p:cNvPr id="20" name="Shape 18"/>
          <p:cNvSpPr/>
          <p:nvPr/>
        </p:nvSpPr>
        <p:spPr>
          <a:xfrm>
            <a:off x="6464275" y="4852676"/>
            <a:ext cx="5207050" cy="994767"/>
          </a:xfrm>
          <a:prstGeom prst="roundRect">
            <a:avLst>
              <a:gd name="adj" fmla="val 13405"/>
            </a:avLst>
          </a:prstGeom>
          <a:solidFill>
            <a:srgbClr val="FFFFFF"/>
          </a:solidFill>
          <a:ln w="9525">
            <a:solidFill>
              <a:srgbClr val="C7D3F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740500" y="5109851"/>
            <a:ext cx="5120060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BASE CASE · 0.25%</a:t>
            </a:r>
            <a:endParaRPr lang="en-US" sz="1125" dirty="0"/>
          </a:p>
        </p:txBody>
      </p:sp>
      <p:sp>
        <p:nvSpPr>
          <p:cNvPr id="22" name="Text 20"/>
          <p:cNvSpPr/>
          <p:nvPr/>
        </p:nvSpPr>
        <p:spPr>
          <a:xfrm>
            <a:off x="6740500" y="5371789"/>
            <a:ext cx="5120060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~1,225 firms · Business €99/seat · 5 seats · ~€7.3M ARR</a:t>
            </a:r>
            <a:endParaRPr lang="en-US" sz="1163" dirty="0"/>
          </a:p>
        </p:txBody>
      </p:sp>
      <p:sp>
        <p:nvSpPr>
          <p:cNvPr id="23" name="Shape 21"/>
          <p:cNvSpPr/>
          <p:nvPr/>
        </p:nvSpPr>
        <p:spPr>
          <a:xfrm>
            <a:off x="11861825" y="4852676"/>
            <a:ext cx="5206975" cy="994767"/>
          </a:xfrm>
          <a:prstGeom prst="roundRect">
            <a:avLst>
              <a:gd name="adj" fmla="val 13405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2138050" y="5109851"/>
            <a:ext cx="5119978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OPTIMISTIC · 0.5%</a:t>
            </a:r>
            <a:endParaRPr lang="en-US" sz="1125" dirty="0"/>
          </a:p>
        </p:txBody>
      </p:sp>
      <p:sp>
        <p:nvSpPr>
          <p:cNvPr id="25" name="Text 23"/>
          <p:cNvSpPr/>
          <p:nvPr/>
        </p:nvSpPr>
        <p:spPr>
          <a:xfrm>
            <a:off x="12138050" y="5371789"/>
            <a:ext cx="5119978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~2,450 firms · Business €99/seat · 5 seats · ~€14.6M ARR</a:t>
            </a:r>
            <a:endParaRPr lang="en-US" sz="1163" dirty="0"/>
          </a:p>
        </p:txBody>
      </p:sp>
      <p:sp>
        <p:nvSpPr>
          <p:cNvPr id="26" name="Text 24"/>
          <p:cNvSpPr/>
          <p:nvPr/>
        </p:nvSpPr>
        <p:spPr>
          <a:xfrm>
            <a:off x="1066800" y="6105968"/>
            <a:ext cx="17769840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Business scenarios assume 5 average seats per account. Recipients never pay — only senders require a seat.</a:t>
            </a:r>
            <a:endParaRPr lang="en-US" sz="1125" dirty="0"/>
          </a:p>
        </p:txBody>
      </p:sp>
      <p:sp>
        <p:nvSpPr>
          <p:cNvPr id="27" name="Text 25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9EE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284988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COMPARISON MATRIX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11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257300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AspisFile vs the field.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1066800" y="2203164"/>
            <a:ext cx="16154400" cy="4252913"/>
          </a:xfrm>
          <a:prstGeom prst="roundRect">
            <a:avLst>
              <a:gd name="adj" fmla="val 3135"/>
            </a:avLst>
          </a:prstGeom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76325" y="2212689"/>
            <a:ext cx="4722093" cy="381000"/>
          </a:xfrm>
          <a:prstGeom prst="rect">
            <a:avLst/>
          </a:prstGeom>
          <a:solidFill>
            <a:srgbClr val="1B3AA8"/>
          </a:solidFill>
          <a:ln/>
        </p:spPr>
      </p:sp>
      <p:sp>
        <p:nvSpPr>
          <p:cNvPr id="7" name="Shape 5"/>
          <p:cNvSpPr/>
          <p:nvPr/>
        </p:nvSpPr>
        <p:spPr>
          <a:xfrm>
            <a:off x="1076325" y="2584164"/>
            <a:ext cx="4722093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1266825" y="2326989"/>
            <a:ext cx="4597056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b="1" spc="45" kern="0" dirty="0">
                <a:solidFill>
                  <a:srgbClr val="FFFFFF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FEATURE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798418" y="2212689"/>
            <a:ext cx="1901130" cy="381000"/>
          </a:xfrm>
          <a:prstGeom prst="rect">
            <a:avLst/>
          </a:prstGeom>
          <a:solidFill>
            <a:srgbClr val="1B3AA8"/>
          </a:solidFill>
          <a:ln/>
        </p:spPr>
      </p:sp>
      <p:sp>
        <p:nvSpPr>
          <p:cNvPr id="10" name="Shape 8"/>
          <p:cNvSpPr/>
          <p:nvPr/>
        </p:nvSpPr>
        <p:spPr>
          <a:xfrm>
            <a:off x="5798418" y="258416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5836518" y="2326989"/>
            <a:ext cx="182493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spc="45" kern="0" dirty="0">
                <a:solidFill>
                  <a:srgbClr val="FFFFFF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7699549" y="2212689"/>
            <a:ext cx="1557040" cy="381000"/>
          </a:xfrm>
          <a:prstGeom prst="rect">
            <a:avLst/>
          </a:prstGeom>
          <a:solidFill>
            <a:srgbClr val="1B3AA8"/>
          </a:solidFill>
          <a:ln/>
        </p:spPr>
      </p:sp>
      <p:sp>
        <p:nvSpPr>
          <p:cNvPr id="13" name="Shape 11"/>
          <p:cNvSpPr/>
          <p:nvPr/>
        </p:nvSpPr>
        <p:spPr>
          <a:xfrm>
            <a:off x="7699549" y="258416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7737649" y="2326989"/>
            <a:ext cx="148084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spc="45" kern="0" dirty="0">
                <a:solidFill>
                  <a:srgbClr val="FFFFFF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GPG/PGP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9256588" y="2212689"/>
            <a:ext cx="1557040" cy="381000"/>
          </a:xfrm>
          <a:prstGeom prst="rect">
            <a:avLst/>
          </a:prstGeom>
          <a:solidFill>
            <a:srgbClr val="1B3AA8"/>
          </a:solidFill>
          <a:ln/>
        </p:spPr>
      </p:sp>
      <p:sp>
        <p:nvSpPr>
          <p:cNvPr id="16" name="Shape 14"/>
          <p:cNvSpPr/>
          <p:nvPr/>
        </p:nvSpPr>
        <p:spPr>
          <a:xfrm>
            <a:off x="9256588" y="258416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9294688" y="2326989"/>
            <a:ext cx="148084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spc="45" kern="0" dirty="0">
                <a:solidFill>
                  <a:srgbClr val="FFFFFF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AXCRYPT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0813628" y="2212689"/>
            <a:ext cx="2245221" cy="381000"/>
          </a:xfrm>
          <a:prstGeom prst="rect">
            <a:avLst/>
          </a:prstGeom>
          <a:solidFill>
            <a:srgbClr val="1B3AA8"/>
          </a:solidFill>
          <a:ln/>
        </p:spPr>
      </p:sp>
      <p:sp>
        <p:nvSpPr>
          <p:cNvPr id="19" name="Shape 17"/>
          <p:cNvSpPr/>
          <p:nvPr/>
        </p:nvSpPr>
        <p:spPr>
          <a:xfrm>
            <a:off x="10813628" y="2584164"/>
            <a:ext cx="2245221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10851728" y="2326989"/>
            <a:ext cx="216902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spc="45" kern="0" dirty="0">
                <a:solidFill>
                  <a:srgbClr val="FFFFFF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TAILS/ONION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13058849" y="2212689"/>
            <a:ext cx="1901130" cy="381000"/>
          </a:xfrm>
          <a:prstGeom prst="rect">
            <a:avLst/>
          </a:prstGeom>
          <a:solidFill>
            <a:srgbClr val="1B3AA8"/>
          </a:solidFill>
          <a:ln/>
        </p:spPr>
      </p:sp>
      <p:sp>
        <p:nvSpPr>
          <p:cNvPr id="22" name="Shape 20"/>
          <p:cNvSpPr/>
          <p:nvPr/>
        </p:nvSpPr>
        <p:spPr>
          <a:xfrm>
            <a:off x="13058849" y="258416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13096949" y="2326989"/>
            <a:ext cx="1824930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spc="45" kern="0" dirty="0">
                <a:solidFill>
                  <a:srgbClr val="FFFFFF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VERACRYPT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14959980" y="2212689"/>
            <a:ext cx="2251695" cy="381000"/>
          </a:xfrm>
          <a:prstGeom prst="rect">
            <a:avLst/>
          </a:prstGeom>
          <a:solidFill>
            <a:srgbClr val="1B3AA8"/>
          </a:solidFill>
          <a:ln/>
        </p:spPr>
      </p:sp>
      <p:sp>
        <p:nvSpPr>
          <p:cNvPr id="25" name="Shape 23"/>
          <p:cNvSpPr/>
          <p:nvPr/>
        </p:nvSpPr>
        <p:spPr>
          <a:xfrm>
            <a:off x="14959980" y="2584164"/>
            <a:ext cx="225169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14998080" y="2326989"/>
            <a:ext cx="217549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spc="45" kern="0" dirty="0">
                <a:solidFill>
                  <a:srgbClr val="FFFFFF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VDRS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076325" y="3012789"/>
            <a:ext cx="4722093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1266825" y="2707989"/>
            <a:ext cx="459705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Revoke access after send</a:t>
            </a:r>
            <a:endParaRPr lang="en-US" sz="1125" dirty="0"/>
          </a:p>
        </p:txBody>
      </p:sp>
      <p:sp>
        <p:nvSpPr>
          <p:cNvPr id="29" name="Shape 27"/>
          <p:cNvSpPr/>
          <p:nvPr/>
        </p:nvSpPr>
        <p:spPr>
          <a:xfrm>
            <a:off x="5798418" y="3012789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5836518" y="2707989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31" name="Shape 29"/>
          <p:cNvSpPr/>
          <p:nvPr/>
        </p:nvSpPr>
        <p:spPr>
          <a:xfrm>
            <a:off x="7699549" y="3012789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7737649" y="2707989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33" name="Shape 31"/>
          <p:cNvSpPr/>
          <p:nvPr/>
        </p:nvSpPr>
        <p:spPr>
          <a:xfrm>
            <a:off x="9256588" y="3012789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9294688" y="2707989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35" name="Shape 33"/>
          <p:cNvSpPr/>
          <p:nvPr/>
        </p:nvSpPr>
        <p:spPr>
          <a:xfrm>
            <a:off x="10813628" y="3012789"/>
            <a:ext cx="2245221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10851728" y="2707989"/>
            <a:ext cx="216902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37" name="Shape 35"/>
          <p:cNvSpPr/>
          <p:nvPr/>
        </p:nvSpPr>
        <p:spPr>
          <a:xfrm>
            <a:off x="13058849" y="3012789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13096949" y="2707989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39" name="Shape 37"/>
          <p:cNvSpPr/>
          <p:nvPr/>
        </p:nvSpPr>
        <p:spPr>
          <a:xfrm>
            <a:off x="14959980" y="3012789"/>
            <a:ext cx="225169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40" name="Text 38"/>
          <p:cNvSpPr/>
          <p:nvPr/>
        </p:nvSpPr>
        <p:spPr>
          <a:xfrm>
            <a:off x="14998080" y="2707989"/>
            <a:ext cx="217549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B4791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</a:t>
            </a:r>
            <a:endParaRPr lang="en-US" sz="1125" dirty="0"/>
          </a:p>
        </p:txBody>
      </p:sp>
      <p:sp>
        <p:nvSpPr>
          <p:cNvPr id="41" name="Shape 39"/>
          <p:cNvSpPr/>
          <p:nvPr/>
        </p:nvSpPr>
        <p:spPr>
          <a:xfrm>
            <a:off x="1076325" y="3441414"/>
            <a:ext cx="4722093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1266825" y="3136614"/>
            <a:ext cx="459705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Real-time audit trail</a:t>
            </a:r>
            <a:endParaRPr lang="en-US" sz="1125" dirty="0"/>
          </a:p>
        </p:txBody>
      </p:sp>
      <p:sp>
        <p:nvSpPr>
          <p:cNvPr id="43" name="Shape 41"/>
          <p:cNvSpPr/>
          <p:nvPr/>
        </p:nvSpPr>
        <p:spPr>
          <a:xfrm>
            <a:off x="5798418" y="344141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5836518" y="3136614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45" name="Shape 43"/>
          <p:cNvSpPr/>
          <p:nvPr/>
        </p:nvSpPr>
        <p:spPr>
          <a:xfrm>
            <a:off x="7699549" y="344141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7737649" y="3136614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47" name="Shape 45"/>
          <p:cNvSpPr/>
          <p:nvPr/>
        </p:nvSpPr>
        <p:spPr>
          <a:xfrm>
            <a:off x="9256588" y="344141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48" name="Text 46"/>
          <p:cNvSpPr/>
          <p:nvPr/>
        </p:nvSpPr>
        <p:spPr>
          <a:xfrm>
            <a:off x="9294688" y="3136614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49" name="Shape 47"/>
          <p:cNvSpPr/>
          <p:nvPr/>
        </p:nvSpPr>
        <p:spPr>
          <a:xfrm>
            <a:off x="10813628" y="3441414"/>
            <a:ext cx="2245221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50" name="Text 48"/>
          <p:cNvSpPr/>
          <p:nvPr/>
        </p:nvSpPr>
        <p:spPr>
          <a:xfrm>
            <a:off x="10851728" y="3136614"/>
            <a:ext cx="216902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51" name="Shape 49"/>
          <p:cNvSpPr/>
          <p:nvPr/>
        </p:nvSpPr>
        <p:spPr>
          <a:xfrm>
            <a:off x="13058849" y="344141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13096949" y="3136614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53" name="Shape 51"/>
          <p:cNvSpPr/>
          <p:nvPr/>
        </p:nvSpPr>
        <p:spPr>
          <a:xfrm>
            <a:off x="14959980" y="3441414"/>
            <a:ext cx="225169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54" name="Text 52"/>
          <p:cNvSpPr/>
          <p:nvPr/>
        </p:nvSpPr>
        <p:spPr>
          <a:xfrm>
            <a:off x="14998080" y="3136614"/>
            <a:ext cx="217549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55" name="Shape 53"/>
          <p:cNvSpPr/>
          <p:nvPr/>
        </p:nvSpPr>
        <p:spPr>
          <a:xfrm>
            <a:off x="1076325" y="3870039"/>
            <a:ext cx="4722093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56" name="Text 54"/>
          <p:cNvSpPr/>
          <p:nvPr/>
        </p:nvSpPr>
        <p:spPr>
          <a:xfrm>
            <a:off x="1266825" y="3565239"/>
            <a:ext cx="459705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Per-recipient watermarking</a:t>
            </a:r>
            <a:endParaRPr lang="en-US" sz="1125" dirty="0"/>
          </a:p>
        </p:txBody>
      </p:sp>
      <p:sp>
        <p:nvSpPr>
          <p:cNvPr id="57" name="Shape 55"/>
          <p:cNvSpPr/>
          <p:nvPr/>
        </p:nvSpPr>
        <p:spPr>
          <a:xfrm>
            <a:off x="5798418" y="3870039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58" name="Text 56"/>
          <p:cNvSpPr/>
          <p:nvPr/>
        </p:nvSpPr>
        <p:spPr>
          <a:xfrm>
            <a:off x="5836518" y="3565239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59" name="Shape 57"/>
          <p:cNvSpPr/>
          <p:nvPr/>
        </p:nvSpPr>
        <p:spPr>
          <a:xfrm>
            <a:off x="7699549" y="3870039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60" name="Text 58"/>
          <p:cNvSpPr/>
          <p:nvPr/>
        </p:nvSpPr>
        <p:spPr>
          <a:xfrm>
            <a:off x="7737649" y="3565239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61" name="Shape 59"/>
          <p:cNvSpPr/>
          <p:nvPr/>
        </p:nvSpPr>
        <p:spPr>
          <a:xfrm>
            <a:off x="9256588" y="3870039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62" name="Text 60"/>
          <p:cNvSpPr/>
          <p:nvPr/>
        </p:nvSpPr>
        <p:spPr>
          <a:xfrm>
            <a:off x="9294688" y="3565239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63" name="Shape 61"/>
          <p:cNvSpPr/>
          <p:nvPr/>
        </p:nvSpPr>
        <p:spPr>
          <a:xfrm>
            <a:off x="10813628" y="3870039"/>
            <a:ext cx="2245221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64" name="Text 62"/>
          <p:cNvSpPr/>
          <p:nvPr/>
        </p:nvSpPr>
        <p:spPr>
          <a:xfrm>
            <a:off x="10851728" y="3565239"/>
            <a:ext cx="216902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65" name="Shape 63"/>
          <p:cNvSpPr/>
          <p:nvPr/>
        </p:nvSpPr>
        <p:spPr>
          <a:xfrm>
            <a:off x="13058849" y="3870039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66" name="Text 64"/>
          <p:cNvSpPr/>
          <p:nvPr/>
        </p:nvSpPr>
        <p:spPr>
          <a:xfrm>
            <a:off x="13096949" y="3565239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67" name="Shape 65"/>
          <p:cNvSpPr/>
          <p:nvPr/>
        </p:nvSpPr>
        <p:spPr>
          <a:xfrm>
            <a:off x="14959980" y="3870039"/>
            <a:ext cx="225169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68" name="Text 66"/>
          <p:cNvSpPr/>
          <p:nvPr/>
        </p:nvSpPr>
        <p:spPr>
          <a:xfrm>
            <a:off x="14998080" y="3565239"/>
            <a:ext cx="217549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69" name="Shape 67"/>
          <p:cNvSpPr/>
          <p:nvPr/>
        </p:nvSpPr>
        <p:spPr>
          <a:xfrm>
            <a:off x="1076325" y="4298664"/>
            <a:ext cx="4722093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70" name="Text 68"/>
          <p:cNvSpPr/>
          <p:nvPr/>
        </p:nvSpPr>
        <p:spPr>
          <a:xfrm>
            <a:off x="1266825" y="3993864"/>
            <a:ext cx="459705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Screenshot prevention</a:t>
            </a:r>
            <a:endParaRPr lang="en-US" sz="1125" dirty="0"/>
          </a:p>
        </p:txBody>
      </p:sp>
      <p:sp>
        <p:nvSpPr>
          <p:cNvPr id="71" name="Shape 69"/>
          <p:cNvSpPr/>
          <p:nvPr/>
        </p:nvSpPr>
        <p:spPr>
          <a:xfrm>
            <a:off x="5798418" y="429866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72" name="Text 70"/>
          <p:cNvSpPr/>
          <p:nvPr/>
        </p:nvSpPr>
        <p:spPr>
          <a:xfrm>
            <a:off x="5836518" y="3993864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73" name="Shape 71"/>
          <p:cNvSpPr/>
          <p:nvPr/>
        </p:nvSpPr>
        <p:spPr>
          <a:xfrm>
            <a:off x="7699549" y="429866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74" name="Text 72"/>
          <p:cNvSpPr/>
          <p:nvPr/>
        </p:nvSpPr>
        <p:spPr>
          <a:xfrm>
            <a:off x="7737649" y="3993864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75" name="Shape 73"/>
          <p:cNvSpPr/>
          <p:nvPr/>
        </p:nvSpPr>
        <p:spPr>
          <a:xfrm>
            <a:off x="9256588" y="429866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76" name="Text 74"/>
          <p:cNvSpPr/>
          <p:nvPr/>
        </p:nvSpPr>
        <p:spPr>
          <a:xfrm>
            <a:off x="9294688" y="3993864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77" name="Shape 75"/>
          <p:cNvSpPr/>
          <p:nvPr/>
        </p:nvSpPr>
        <p:spPr>
          <a:xfrm>
            <a:off x="10813628" y="4298664"/>
            <a:ext cx="2245221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78" name="Text 76"/>
          <p:cNvSpPr/>
          <p:nvPr/>
        </p:nvSpPr>
        <p:spPr>
          <a:xfrm>
            <a:off x="10851728" y="3993864"/>
            <a:ext cx="216902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79" name="Shape 77"/>
          <p:cNvSpPr/>
          <p:nvPr/>
        </p:nvSpPr>
        <p:spPr>
          <a:xfrm>
            <a:off x="13058849" y="429866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80" name="Text 78"/>
          <p:cNvSpPr/>
          <p:nvPr/>
        </p:nvSpPr>
        <p:spPr>
          <a:xfrm>
            <a:off x="13096949" y="3993864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81" name="Shape 79"/>
          <p:cNvSpPr/>
          <p:nvPr/>
        </p:nvSpPr>
        <p:spPr>
          <a:xfrm>
            <a:off x="14959980" y="4298664"/>
            <a:ext cx="225169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82" name="Text 80"/>
          <p:cNvSpPr/>
          <p:nvPr/>
        </p:nvSpPr>
        <p:spPr>
          <a:xfrm>
            <a:off x="14998080" y="3993864"/>
            <a:ext cx="217549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B4791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</a:t>
            </a:r>
            <a:endParaRPr lang="en-US" sz="1125" dirty="0"/>
          </a:p>
        </p:txBody>
      </p:sp>
      <p:sp>
        <p:nvSpPr>
          <p:cNvPr id="83" name="Shape 81"/>
          <p:cNvSpPr/>
          <p:nvPr/>
        </p:nvSpPr>
        <p:spPr>
          <a:xfrm>
            <a:off x="1076325" y="4727289"/>
            <a:ext cx="4722093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84" name="Text 82"/>
          <p:cNvSpPr/>
          <p:nvPr/>
        </p:nvSpPr>
        <p:spPr>
          <a:xfrm>
            <a:off x="1266825" y="4422489"/>
            <a:ext cx="459705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Access expiry dates</a:t>
            </a:r>
            <a:endParaRPr lang="en-US" sz="1125" dirty="0"/>
          </a:p>
        </p:txBody>
      </p:sp>
      <p:sp>
        <p:nvSpPr>
          <p:cNvPr id="85" name="Shape 83"/>
          <p:cNvSpPr/>
          <p:nvPr/>
        </p:nvSpPr>
        <p:spPr>
          <a:xfrm>
            <a:off x="5798418" y="4727289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86" name="Text 84"/>
          <p:cNvSpPr/>
          <p:nvPr/>
        </p:nvSpPr>
        <p:spPr>
          <a:xfrm>
            <a:off x="5836518" y="4422489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87" name="Shape 85"/>
          <p:cNvSpPr/>
          <p:nvPr/>
        </p:nvSpPr>
        <p:spPr>
          <a:xfrm>
            <a:off x="7699549" y="4727289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88" name="Text 86"/>
          <p:cNvSpPr/>
          <p:nvPr/>
        </p:nvSpPr>
        <p:spPr>
          <a:xfrm>
            <a:off x="7737649" y="4422489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89" name="Shape 87"/>
          <p:cNvSpPr/>
          <p:nvPr/>
        </p:nvSpPr>
        <p:spPr>
          <a:xfrm>
            <a:off x="9256588" y="4727289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90" name="Text 88"/>
          <p:cNvSpPr/>
          <p:nvPr/>
        </p:nvSpPr>
        <p:spPr>
          <a:xfrm>
            <a:off x="9294688" y="4422489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91" name="Shape 89"/>
          <p:cNvSpPr/>
          <p:nvPr/>
        </p:nvSpPr>
        <p:spPr>
          <a:xfrm>
            <a:off x="10813628" y="4727289"/>
            <a:ext cx="2245221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92" name="Text 90"/>
          <p:cNvSpPr/>
          <p:nvPr/>
        </p:nvSpPr>
        <p:spPr>
          <a:xfrm>
            <a:off x="10851728" y="4422489"/>
            <a:ext cx="216902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93" name="Shape 91"/>
          <p:cNvSpPr/>
          <p:nvPr/>
        </p:nvSpPr>
        <p:spPr>
          <a:xfrm>
            <a:off x="13058849" y="4727289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94" name="Text 92"/>
          <p:cNvSpPr/>
          <p:nvPr/>
        </p:nvSpPr>
        <p:spPr>
          <a:xfrm>
            <a:off x="13096949" y="4422489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95" name="Shape 93"/>
          <p:cNvSpPr/>
          <p:nvPr/>
        </p:nvSpPr>
        <p:spPr>
          <a:xfrm>
            <a:off x="14959980" y="4727289"/>
            <a:ext cx="225169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96" name="Text 94"/>
          <p:cNvSpPr/>
          <p:nvPr/>
        </p:nvSpPr>
        <p:spPr>
          <a:xfrm>
            <a:off x="14998080" y="4422489"/>
            <a:ext cx="217549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B4791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</a:t>
            </a:r>
            <a:endParaRPr lang="en-US" sz="1125" dirty="0"/>
          </a:p>
        </p:txBody>
      </p:sp>
      <p:sp>
        <p:nvSpPr>
          <p:cNvPr id="97" name="Shape 95"/>
          <p:cNvSpPr/>
          <p:nvPr/>
        </p:nvSpPr>
        <p:spPr>
          <a:xfrm>
            <a:off x="1076325" y="5155914"/>
            <a:ext cx="4722093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98" name="Text 96"/>
          <p:cNvSpPr/>
          <p:nvPr/>
        </p:nvSpPr>
        <p:spPr>
          <a:xfrm>
            <a:off x="1266825" y="4851114"/>
            <a:ext cx="459705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Non-technical users</a:t>
            </a:r>
            <a:endParaRPr lang="en-US" sz="1125" dirty="0"/>
          </a:p>
        </p:txBody>
      </p:sp>
      <p:sp>
        <p:nvSpPr>
          <p:cNvPr id="99" name="Shape 97"/>
          <p:cNvSpPr/>
          <p:nvPr/>
        </p:nvSpPr>
        <p:spPr>
          <a:xfrm>
            <a:off x="5798418" y="515591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00" name="Text 98"/>
          <p:cNvSpPr/>
          <p:nvPr/>
        </p:nvSpPr>
        <p:spPr>
          <a:xfrm>
            <a:off x="5836518" y="4851114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101" name="Shape 99"/>
          <p:cNvSpPr/>
          <p:nvPr/>
        </p:nvSpPr>
        <p:spPr>
          <a:xfrm>
            <a:off x="7699549" y="515591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02" name="Text 100"/>
          <p:cNvSpPr/>
          <p:nvPr/>
        </p:nvSpPr>
        <p:spPr>
          <a:xfrm>
            <a:off x="7737649" y="4851114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103" name="Shape 101"/>
          <p:cNvSpPr/>
          <p:nvPr/>
        </p:nvSpPr>
        <p:spPr>
          <a:xfrm>
            <a:off x="9256588" y="515591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04" name="Text 102"/>
          <p:cNvSpPr/>
          <p:nvPr/>
        </p:nvSpPr>
        <p:spPr>
          <a:xfrm>
            <a:off x="9294688" y="4851114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105" name="Shape 103"/>
          <p:cNvSpPr/>
          <p:nvPr/>
        </p:nvSpPr>
        <p:spPr>
          <a:xfrm>
            <a:off x="10813628" y="5155914"/>
            <a:ext cx="2245221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06" name="Text 104"/>
          <p:cNvSpPr/>
          <p:nvPr/>
        </p:nvSpPr>
        <p:spPr>
          <a:xfrm>
            <a:off x="10851728" y="4851114"/>
            <a:ext cx="216902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107" name="Shape 105"/>
          <p:cNvSpPr/>
          <p:nvPr/>
        </p:nvSpPr>
        <p:spPr>
          <a:xfrm>
            <a:off x="13058849" y="515591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08" name="Text 106"/>
          <p:cNvSpPr/>
          <p:nvPr/>
        </p:nvSpPr>
        <p:spPr>
          <a:xfrm>
            <a:off x="13096949" y="4851114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109" name="Shape 107"/>
          <p:cNvSpPr/>
          <p:nvPr/>
        </p:nvSpPr>
        <p:spPr>
          <a:xfrm>
            <a:off x="14959980" y="5155914"/>
            <a:ext cx="225169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10" name="Text 108"/>
          <p:cNvSpPr/>
          <p:nvPr/>
        </p:nvSpPr>
        <p:spPr>
          <a:xfrm>
            <a:off x="14998080" y="4851114"/>
            <a:ext cx="217549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B4791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</a:t>
            </a:r>
            <a:endParaRPr lang="en-US" sz="1125" dirty="0"/>
          </a:p>
        </p:txBody>
      </p:sp>
      <p:sp>
        <p:nvSpPr>
          <p:cNvPr id="111" name="Shape 109"/>
          <p:cNvSpPr/>
          <p:nvPr/>
        </p:nvSpPr>
        <p:spPr>
          <a:xfrm>
            <a:off x="1076325" y="5584539"/>
            <a:ext cx="4722093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12" name="Text 110"/>
          <p:cNvSpPr/>
          <p:nvPr/>
        </p:nvSpPr>
        <p:spPr>
          <a:xfrm>
            <a:off x="1266825" y="5279739"/>
            <a:ext cx="459705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Legal indemnity</a:t>
            </a:r>
            <a:endParaRPr lang="en-US" sz="1125" dirty="0"/>
          </a:p>
        </p:txBody>
      </p:sp>
      <p:sp>
        <p:nvSpPr>
          <p:cNvPr id="113" name="Shape 111"/>
          <p:cNvSpPr/>
          <p:nvPr/>
        </p:nvSpPr>
        <p:spPr>
          <a:xfrm>
            <a:off x="5798418" y="5584539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14" name="Text 112"/>
          <p:cNvSpPr/>
          <p:nvPr/>
        </p:nvSpPr>
        <p:spPr>
          <a:xfrm>
            <a:off x="5836518" y="5279739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2D7C4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✓</a:t>
            </a:r>
            <a:endParaRPr lang="en-US" sz="1125" dirty="0"/>
          </a:p>
        </p:txBody>
      </p:sp>
      <p:sp>
        <p:nvSpPr>
          <p:cNvPr id="115" name="Shape 113"/>
          <p:cNvSpPr/>
          <p:nvPr/>
        </p:nvSpPr>
        <p:spPr>
          <a:xfrm>
            <a:off x="7699549" y="5584539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16" name="Text 114"/>
          <p:cNvSpPr/>
          <p:nvPr/>
        </p:nvSpPr>
        <p:spPr>
          <a:xfrm>
            <a:off x="7737649" y="5279739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117" name="Shape 115"/>
          <p:cNvSpPr/>
          <p:nvPr/>
        </p:nvSpPr>
        <p:spPr>
          <a:xfrm>
            <a:off x="9256588" y="5584539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18" name="Text 116"/>
          <p:cNvSpPr/>
          <p:nvPr/>
        </p:nvSpPr>
        <p:spPr>
          <a:xfrm>
            <a:off x="9294688" y="5279739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119" name="Shape 117"/>
          <p:cNvSpPr/>
          <p:nvPr/>
        </p:nvSpPr>
        <p:spPr>
          <a:xfrm>
            <a:off x="10813628" y="5584539"/>
            <a:ext cx="2245221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20" name="Text 118"/>
          <p:cNvSpPr/>
          <p:nvPr/>
        </p:nvSpPr>
        <p:spPr>
          <a:xfrm>
            <a:off x="10851728" y="5279739"/>
            <a:ext cx="216902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121" name="Shape 119"/>
          <p:cNvSpPr/>
          <p:nvPr/>
        </p:nvSpPr>
        <p:spPr>
          <a:xfrm>
            <a:off x="13058849" y="5584539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22" name="Text 120"/>
          <p:cNvSpPr/>
          <p:nvPr/>
        </p:nvSpPr>
        <p:spPr>
          <a:xfrm>
            <a:off x="13096949" y="5279739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123" name="Shape 121"/>
          <p:cNvSpPr/>
          <p:nvPr/>
        </p:nvSpPr>
        <p:spPr>
          <a:xfrm>
            <a:off x="14959980" y="5584539"/>
            <a:ext cx="225169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24" name="Text 122"/>
          <p:cNvSpPr/>
          <p:nvPr/>
        </p:nvSpPr>
        <p:spPr>
          <a:xfrm>
            <a:off x="14998080" y="5279739"/>
            <a:ext cx="217549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CB3D2E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✕</a:t>
            </a:r>
            <a:endParaRPr lang="en-US" sz="1125" dirty="0"/>
          </a:p>
        </p:txBody>
      </p:sp>
      <p:sp>
        <p:nvSpPr>
          <p:cNvPr id="125" name="Shape 123"/>
          <p:cNvSpPr/>
          <p:nvPr/>
        </p:nvSpPr>
        <p:spPr>
          <a:xfrm>
            <a:off x="1076325" y="5594064"/>
            <a:ext cx="4722093" cy="428625"/>
          </a:xfrm>
          <a:prstGeom prst="rect">
            <a:avLst/>
          </a:prstGeom>
          <a:solidFill>
            <a:srgbClr val="EAEFFB"/>
          </a:solidFill>
          <a:ln/>
        </p:spPr>
      </p:sp>
      <p:sp>
        <p:nvSpPr>
          <p:cNvPr id="126" name="Shape 124"/>
          <p:cNvSpPr/>
          <p:nvPr/>
        </p:nvSpPr>
        <p:spPr>
          <a:xfrm>
            <a:off x="1076325" y="6013164"/>
            <a:ext cx="4722093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27" name="Text 125"/>
          <p:cNvSpPr/>
          <p:nvPr/>
        </p:nvSpPr>
        <p:spPr>
          <a:xfrm>
            <a:off x="1266825" y="5708364"/>
            <a:ext cx="459705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Entry price</a:t>
            </a:r>
            <a:endParaRPr lang="en-US" sz="1125" dirty="0"/>
          </a:p>
        </p:txBody>
      </p:sp>
      <p:sp>
        <p:nvSpPr>
          <p:cNvPr id="128" name="Shape 126"/>
          <p:cNvSpPr/>
          <p:nvPr/>
        </p:nvSpPr>
        <p:spPr>
          <a:xfrm>
            <a:off x="5798418" y="5594064"/>
            <a:ext cx="1901130" cy="428625"/>
          </a:xfrm>
          <a:prstGeom prst="rect">
            <a:avLst/>
          </a:prstGeom>
          <a:solidFill>
            <a:srgbClr val="EAEFFB"/>
          </a:solidFill>
          <a:ln/>
        </p:spPr>
      </p:sp>
      <p:sp>
        <p:nvSpPr>
          <p:cNvPr id="129" name="Shape 127"/>
          <p:cNvSpPr/>
          <p:nvPr/>
        </p:nvSpPr>
        <p:spPr>
          <a:xfrm>
            <a:off x="5798418" y="601316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30" name="Text 128"/>
          <p:cNvSpPr/>
          <p:nvPr/>
        </p:nvSpPr>
        <p:spPr>
          <a:xfrm>
            <a:off x="5836518" y="5708364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€49/mo</a:t>
            </a:r>
            <a:endParaRPr lang="en-US" sz="1125" dirty="0"/>
          </a:p>
        </p:txBody>
      </p:sp>
      <p:sp>
        <p:nvSpPr>
          <p:cNvPr id="131" name="Shape 129"/>
          <p:cNvSpPr/>
          <p:nvPr/>
        </p:nvSpPr>
        <p:spPr>
          <a:xfrm>
            <a:off x="7699549" y="5594064"/>
            <a:ext cx="1557040" cy="428625"/>
          </a:xfrm>
          <a:prstGeom prst="rect">
            <a:avLst/>
          </a:prstGeom>
          <a:solidFill>
            <a:srgbClr val="EAEFFB"/>
          </a:solidFill>
          <a:ln/>
        </p:spPr>
      </p:sp>
      <p:sp>
        <p:nvSpPr>
          <p:cNvPr id="132" name="Shape 130"/>
          <p:cNvSpPr/>
          <p:nvPr/>
        </p:nvSpPr>
        <p:spPr>
          <a:xfrm>
            <a:off x="7699549" y="601316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33" name="Text 131"/>
          <p:cNvSpPr/>
          <p:nvPr/>
        </p:nvSpPr>
        <p:spPr>
          <a:xfrm>
            <a:off x="7737649" y="5708364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Free</a:t>
            </a:r>
            <a:endParaRPr lang="en-US" sz="1125" dirty="0"/>
          </a:p>
        </p:txBody>
      </p:sp>
      <p:sp>
        <p:nvSpPr>
          <p:cNvPr id="134" name="Shape 132"/>
          <p:cNvSpPr/>
          <p:nvPr/>
        </p:nvSpPr>
        <p:spPr>
          <a:xfrm>
            <a:off x="9256588" y="5594064"/>
            <a:ext cx="1557040" cy="428625"/>
          </a:xfrm>
          <a:prstGeom prst="rect">
            <a:avLst/>
          </a:prstGeom>
          <a:solidFill>
            <a:srgbClr val="EAEFFB"/>
          </a:solidFill>
          <a:ln/>
        </p:spPr>
      </p:sp>
      <p:sp>
        <p:nvSpPr>
          <p:cNvPr id="135" name="Shape 133"/>
          <p:cNvSpPr/>
          <p:nvPr/>
        </p:nvSpPr>
        <p:spPr>
          <a:xfrm>
            <a:off x="9256588" y="6013164"/>
            <a:ext cx="155704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36" name="Text 134"/>
          <p:cNvSpPr/>
          <p:nvPr/>
        </p:nvSpPr>
        <p:spPr>
          <a:xfrm>
            <a:off x="9294688" y="5708364"/>
            <a:ext cx="148084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Free</a:t>
            </a:r>
            <a:endParaRPr lang="en-US" sz="1125" dirty="0"/>
          </a:p>
        </p:txBody>
      </p:sp>
      <p:sp>
        <p:nvSpPr>
          <p:cNvPr id="137" name="Shape 135"/>
          <p:cNvSpPr/>
          <p:nvPr/>
        </p:nvSpPr>
        <p:spPr>
          <a:xfrm>
            <a:off x="10813628" y="5594064"/>
            <a:ext cx="2245221" cy="428625"/>
          </a:xfrm>
          <a:prstGeom prst="rect">
            <a:avLst/>
          </a:prstGeom>
          <a:solidFill>
            <a:srgbClr val="EAEFFB"/>
          </a:solidFill>
          <a:ln/>
        </p:spPr>
      </p:sp>
      <p:sp>
        <p:nvSpPr>
          <p:cNvPr id="138" name="Shape 136"/>
          <p:cNvSpPr/>
          <p:nvPr/>
        </p:nvSpPr>
        <p:spPr>
          <a:xfrm>
            <a:off x="10813628" y="6013164"/>
            <a:ext cx="2245221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39" name="Text 137"/>
          <p:cNvSpPr/>
          <p:nvPr/>
        </p:nvSpPr>
        <p:spPr>
          <a:xfrm>
            <a:off x="10851728" y="5708364"/>
            <a:ext cx="216902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€4/mo</a:t>
            </a:r>
            <a:endParaRPr lang="en-US" sz="1125" dirty="0"/>
          </a:p>
        </p:txBody>
      </p:sp>
      <p:sp>
        <p:nvSpPr>
          <p:cNvPr id="140" name="Shape 138"/>
          <p:cNvSpPr/>
          <p:nvPr/>
        </p:nvSpPr>
        <p:spPr>
          <a:xfrm>
            <a:off x="13058849" y="5594064"/>
            <a:ext cx="1901130" cy="428625"/>
          </a:xfrm>
          <a:prstGeom prst="rect">
            <a:avLst/>
          </a:prstGeom>
          <a:solidFill>
            <a:srgbClr val="EAEFFB"/>
          </a:solidFill>
          <a:ln/>
        </p:spPr>
      </p:sp>
      <p:sp>
        <p:nvSpPr>
          <p:cNvPr id="141" name="Shape 139"/>
          <p:cNvSpPr/>
          <p:nvPr/>
        </p:nvSpPr>
        <p:spPr>
          <a:xfrm>
            <a:off x="13058849" y="6013164"/>
            <a:ext cx="190113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42" name="Text 140"/>
          <p:cNvSpPr/>
          <p:nvPr/>
        </p:nvSpPr>
        <p:spPr>
          <a:xfrm>
            <a:off x="13096949" y="5708364"/>
            <a:ext cx="182493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Free</a:t>
            </a:r>
            <a:endParaRPr lang="en-US" sz="1125" dirty="0"/>
          </a:p>
        </p:txBody>
      </p:sp>
      <p:sp>
        <p:nvSpPr>
          <p:cNvPr id="143" name="Shape 141"/>
          <p:cNvSpPr/>
          <p:nvPr/>
        </p:nvSpPr>
        <p:spPr>
          <a:xfrm>
            <a:off x="14959980" y="5594064"/>
            <a:ext cx="2251695" cy="428625"/>
          </a:xfrm>
          <a:prstGeom prst="rect">
            <a:avLst/>
          </a:prstGeom>
          <a:solidFill>
            <a:srgbClr val="EAEFFB"/>
          </a:solidFill>
          <a:ln/>
        </p:spPr>
      </p:sp>
      <p:sp>
        <p:nvSpPr>
          <p:cNvPr id="144" name="Shape 142"/>
          <p:cNvSpPr/>
          <p:nvPr/>
        </p:nvSpPr>
        <p:spPr>
          <a:xfrm>
            <a:off x="14959980" y="6013164"/>
            <a:ext cx="225169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45" name="Text 143"/>
          <p:cNvSpPr/>
          <p:nvPr/>
        </p:nvSpPr>
        <p:spPr>
          <a:xfrm>
            <a:off x="14998080" y="5708364"/>
            <a:ext cx="217549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€412+/mo</a:t>
            </a:r>
            <a:endParaRPr lang="en-US" sz="1125" dirty="0"/>
          </a:p>
        </p:txBody>
      </p:sp>
      <p:sp>
        <p:nvSpPr>
          <p:cNvPr id="146" name="Text 144"/>
          <p:cNvSpPr/>
          <p:nvPr/>
        </p:nvSpPr>
        <p:spPr>
          <a:xfrm>
            <a:off x="1266825" y="6136989"/>
            <a:ext cx="4597056" cy="233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Setup time</a:t>
            </a:r>
            <a:endParaRPr lang="en-US" sz="1125" dirty="0"/>
          </a:p>
        </p:txBody>
      </p:sp>
      <p:sp>
        <p:nvSpPr>
          <p:cNvPr id="147" name="Text 145"/>
          <p:cNvSpPr/>
          <p:nvPr/>
        </p:nvSpPr>
        <p:spPr>
          <a:xfrm>
            <a:off x="5836518" y="6136989"/>
            <a:ext cx="1824930" cy="233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&lt;1 min</a:t>
            </a:r>
            <a:endParaRPr lang="en-US" sz="1125" dirty="0"/>
          </a:p>
        </p:txBody>
      </p:sp>
      <p:sp>
        <p:nvSpPr>
          <p:cNvPr id="148" name="Text 146"/>
          <p:cNvSpPr/>
          <p:nvPr/>
        </p:nvSpPr>
        <p:spPr>
          <a:xfrm>
            <a:off x="7737649" y="6136989"/>
            <a:ext cx="1480840" cy="233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Days</a:t>
            </a:r>
            <a:endParaRPr lang="en-US" sz="1125" dirty="0"/>
          </a:p>
        </p:txBody>
      </p:sp>
      <p:sp>
        <p:nvSpPr>
          <p:cNvPr id="149" name="Text 147"/>
          <p:cNvSpPr/>
          <p:nvPr/>
        </p:nvSpPr>
        <p:spPr>
          <a:xfrm>
            <a:off x="9294688" y="6136989"/>
            <a:ext cx="1480840" cy="233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Days</a:t>
            </a:r>
            <a:endParaRPr lang="en-US" sz="1125" dirty="0"/>
          </a:p>
        </p:txBody>
      </p:sp>
      <p:sp>
        <p:nvSpPr>
          <p:cNvPr id="150" name="Text 148"/>
          <p:cNvSpPr/>
          <p:nvPr/>
        </p:nvSpPr>
        <p:spPr>
          <a:xfrm>
            <a:off x="10851728" y="6136989"/>
            <a:ext cx="2169021" cy="233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Minutes</a:t>
            </a:r>
            <a:endParaRPr lang="en-US" sz="1125" dirty="0"/>
          </a:p>
        </p:txBody>
      </p:sp>
      <p:sp>
        <p:nvSpPr>
          <p:cNvPr id="151" name="Text 149"/>
          <p:cNvSpPr/>
          <p:nvPr/>
        </p:nvSpPr>
        <p:spPr>
          <a:xfrm>
            <a:off x="13096949" y="6136989"/>
            <a:ext cx="1824930" cy="233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Hours</a:t>
            </a:r>
            <a:endParaRPr lang="en-US" sz="1125" dirty="0"/>
          </a:p>
        </p:txBody>
      </p:sp>
      <p:sp>
        <p:nvSpPr>
          <p:cNvPr id="152" name="Text 150"/>
          <p:cNvSpPr/>
          <p:nvPr/>
        </p:nvSpPr>
        <p:spPr>
          <a:xfrm>
            <a:off x="14998080" y="6136989"/>
            <a:ext cx="2175495" cy="233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Days–weeks</a:t>
            </a:r>
            <a:endParaRPr lang="en-US" sz="1125" dirty="0"/>
          </a:p>
        </p:txBody>
      </p:sp>
      <p:sp>
        <p:nvSpPr>
          <p:cNvPr id="153" name="Text 151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5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402336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BUSINESS MODEL · PRICING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12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362075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Per-seat pricing. Recipients never pay.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1066800" y="2048993"/>
            <a:ext cx="1362075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2000"/>
              </a:lnSpc>
              <a:buNone/>
            </a:pPr>
            <a:r>
              <a:rPr lang="en-US" sz="18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Stay in control after your trial — only senders need a seat. Annual billing saves 20%.</a:t>
            </a:r>
            <a:endParaRPr lang="en-US" sz="1875" dirty="0"/>
          </a:p>
        </p:txBody>
      </p:sp>
      <p:sp>
        <p:nvSpPr>
          <p:cNvPr id="6" name="Shape 4"/>
          <p:cNvSpPr/>
          <p:nvPr/>
        </p:nvSpPr>
        <p:spPr>
          <a:xfrm>
            <a:off x="1066800" y="2750804"/>
            <a:ext cx="5245075" cy="3230835"/>
          </a:xfrm>
          <a:prstGeom prst="roundRect">
            <a:avLst>
              <a:gd name="adj" fmla="val 4127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43025" y="3007979"/>
            <a:ext cx="516188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STARTER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343025" y="3350879"/>
            <a:ext cx="5161888" cy="4060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3150" b="1" spc="-94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€49</a:t>
            </a:r>
            <a:pPr algn="l" indent="0" marL="0">
              <a:lnSpc>
                <a:spcPct val="92000"/>
              </a:lnSpc>
              <a:buNone/>
            </a:pPr>
            <a:r>
              <a:rPr lang="en-US" sz="1200" spc="-94" kern="0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/user/mo</a:t>
            </a:r>
            <a:endParaRPr lang="en-US" sz="3150" dirty="0"/>
          </a:p>
        </p:txBody>
      </p:sp>
      <p:sp>
        <p:nvSpPr>
          <p:cNvPr id="9" name="Text 7"/>
          <p:cNvSpPr/>
          <p:nvPr/>
        </p:nvSpPr>
        <p:spPr>
          <a:xfrm>
            <a:off x="1343025" y="3814107"/>
            <a:ext cx="5161888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Individuals &amp; solo practitioners · single user</a:t>
            </a:r>
            <a:endParaRPr lang="en-US" sz="1125" dirty="0"/>
          </a:p>
        </p:txBody>
      </p:sp>
      <p:sp>
        <p:nvSpPr>
          <p:cNvPr id="10" name="Text 8"/>
          <p:cNvSpPr/>
          <p:nvPr/>
        </p:nvSpPr>
        <p:spPr>
          <a:xfrm>
            <a:off x="1412875" y="4158867"/>
            <a:ext cx="4698975" cy="9218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Core file control &amp; revocation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Instant revoke — cut access at any time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Full audit trail — who, where, when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Native secure viewer — files open only in the app</a:t>
            </a:r>
            <a:endParaRPr lang="en-US" sz="1088" dirty="0"/>
          </a:p>
        </p:txBody>
      </p:sp>
      <p:sp>
        <p:nvSpPr>
          <p:cNvPr id="11" name="Shape 9"/>
          <p:cNvSpPr/>
          <p:nvPr/>
        </p:nvSpPr>
        <p:spPr>
          <a:xfrm>
            <a:off x="6521425" y="2750804"/>
            <a:ext cx="5245075" cy="3230835"/>
          </a:xfrm>
          <a:prstGeom prst="roundRect">
            <a:avLst>
              <a:gd name="adj" fmla="val 4127"/>
            </a:avLst>
          </a:prstGeom>
          <a:solidFill>
            <a:srgbClr val="FFFFFF"/>
          </a:solidFill>
          <a:ln w="19050">
            <a:solidFill>
              <a:srgbClr val="2E55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07175" y="3017504"/>
            <a:ext cx="5140933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BUSINESS · RECOMMENDED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807175" y="3360404"/>
            <a:ext cx="5140933" cy="4060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3150" b="1" spc="-94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€99</a:t>
            </a:r>
            <a:pPr algn="l" indent="0" marL="0">
              <a:lnSpc>
                <a:spcPct val="92000"/>
              </a:lnSpc>
              <a:buNone/>
            </a:pPr>
            <a:r>
              <a:rPr lang="en-US" sz="1200" spc="-94" kern="0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/user/mo</a:t>
            </a:r>
            <a:endParaRPr lang="en-US" sz="3150" dirty="0"/>
          </a:p>
        </p:txBody>
      </p:sp>
      <p:sp>
        <p:nvSpPr>
          <p:cNvPr id="14" name="Text 12"/>
          <p:cNvSpPr/>
          <p:nvPr/>
        </p:nvSpPr>
        <p:spPr>
          <a:xfrm>
            <a:off x="6807175" y="3823632"/>
            <a:ext cx="5140933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Control for the whole team · 3+ seats</a:t>
            </a:r>
            <a:endParaRPr lang="en-US" sz="1125" dirty="0"/>
          </a:p>
        </p:txBody>
      </p:sp>
      <p:sp>
        <p:nvSpPr>
          <p:cNvPr id="15" name="Text 13"/>
          <p:cNvSpPr/>
          <p:nvPr/>
        </p:nvSpPr>
        <p:spPr>
          <a:xfrm>
            <a:off x="6877025" y="4168392"/>
            <a:ext cx="4679925" cy="158464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Everything in Starter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One-time access mode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Real-time mobile control panel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Teams management — roles, seats, shared recipients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Expiry or "until revoked"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Unlimited files &amp; recipients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Per-open approval option</a:t>
            </a:r>
            <a:endParaRPr lang="en-US" sz="1088" dirty="0"/>
          </a:p>
        </p:txBody>
      </p:sp>
      <p:sp>
        <p:nvSpPr>
          <p:cNvPr id="16" name="Shape 14"/>
          <p:cNvSpPr/>
          <p:nvPr/>
        </p:nvSpPr>
        <p:spPr>
          <a:xfrm>
            <a:off x="11976050" y="2750804"/>
            <a:ext cx="5245150" cy="3230835"/>
          </a:xfrm>
          <a:prstGeom prst="roundRect">
            <a:avLst>
              <a:gd name="adj" fmla="val 4127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2252275" y="3007979"/>
            <a:ext cx="516197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ENTERPRISE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2252275" y="3350879"/>
            <a:ext cx="5161970" cy="4060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3150" b="1" spc="-94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Custom</a:t>
            </a:r>
            <a:endParaRPr lang="en-US" sz="3150" dirty="0"/>
          </a:p>
        </p:txBody>
      </p:sp>
      <p:sp>
        <p:nvSpPr>
          <p:cNvPr id="19" name="Text 17"/>
          <p:cNvSpPr/>
          <p:nvPr/>
        </p:nvSpPr>
        <p:spPr>
          <a:xfrm>
            <a:off x="12252275" y="3814107"/>
            <a:ext cx="5161970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Your own sovereign deployment · from ~€2,950/mo</a:t>
            </a:r>
            <a:endParaRPr lang="en-US" sz="1125" dirty="0"/>
          </a:p>
        </p:txBody>
      </p:sp>
      <p:sp>
        <p:nvSpPr>
          <p:cNvPr id="20" name="Text 18"/>
          <p:cNvSpPr/>
          <p:nvPr/>
        </p:nvSpPr>
        <p:spPr>
          <a:xfrm>
            <a:off x="12322125" y="4158867"/>
            <a:ext cx="4699050" cy="13637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Everything in Business — the full protection engine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SSO/SAML · 1-year audit trail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Zero-tolerance mode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Single-tenant · dedicated vault, storage &amp; region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SOC 2 / ISO 27001 evidence · DPA &amp; BAA</a:t>
            </a:r>
            <a:endParaRPr lang="en-US" sz="1088" dirty="0"/>
          </a:p>
          <a:p>
            <a:pPr algn="l" marL="101600" indent="-101600">
              <a:lnSpc>
                <a:spcPct val="160000"/>
              </a:lnSpc>
              <a:buSzPct val="100000"/>
              <a:buChar char="•"/>
              <a:tabLst>
                <a:tab pos="101600" algn="l"/>
              </a:tabLst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SLA + dedicated success manager</a:t>
            </a:r>
            <a:endParaRPr lang="en-US" sz="1088" dirty="0"/>
          </a:p>
        </p:txBody>
      </p:sp>
      <p:sp>
        <p:nvSpPr>
          <p:cNvPr id="21" name="Text 19"/>
          <p:cNvSpPr/>
          <p:nvPr/>
        </p:nvSpPr>
        <p:spPr>
          <a:xfrm>
            <a:off x="1066800" y="6234887"/>
            <a:ext cx="17769840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Annual billing at 20% discount · 1 USD = €0.86 (Federal Reserve, May 2026)</a:t>
            </a:r>
            <a:endParaRPr lang="en-US" sz="1125" dirty="0"/>
          </a:p>
        </p:txBody>
      </p:sp>
      <p:sp>
        <p:nvSpPr>
          <p:cNvPr id="22" name="Text 20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9EE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385572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TRACTION &amp; GO-TO-MARKET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13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299210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Pilot phase. Genuine interest. Clear path to launch.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1066800" y="2336512"/>
            <a:ext cx="7934325" cy="2705621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43025" y="2593686"/>
            <a:ext cx="8120062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CURRENT STATUS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407795" y="2974686"/>
            <a:ext cx="7393305" cy="15467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marL="106680" indent="-106680">
              <a:lnSpc>
                <a:spcPct val="165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Pilot phase — core product &amp; architecture complete</a:t>
            </a:r>
            <a:endParaRPr lang="en-US" sz="1200" dirty="0"/>
          </a:p>
          <a:p>
            <a:pPr algn="l" marL="106680" indent="-106680">
              <a:lnSpc>
                <a:spcPct val="165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Native viewer built for mobile and desktop</a:t>
            </a:r>
            <a:endParaRPr lang="en-US" sz="1200" dirty="0"/>
          </a:p>
          <a:p>
            <a:pPr algn="l" marL="106680" indent="-106680">
              <a:lnSpc>
                <a:spcPct val="165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Demonstrations completed across legal, financial, engineering sectors</a:t>
            </a:r>
            <a:endParaRPr lang="en-US" sz="1200" dirty="0"/>
          </a:p>
          <a:p>
            <a:pPr algn="l" marL="106680" indent="-106680">
              <a:lnSpc>
                <a:spcPct val="165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Interest confirmed by all demonstration participants</a:t>
            </a:r>
            <a:endParaRPr lang="en-US" sz="1200" dirty="0"/>
          </a:p>
          <a:p>
            <a:pPr algn="l" marL="106680" indent="-106680">
              <a:lnSpc>
                <a:spcPct val="165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Marketing scenarios built across 8 target sectors</a:t>
            </a:r>
            <a:endParaRPr lang="en-US" sz="1200" dirty="0"/>
          </a:p>
          <a:p>
            <a:pPr algn="l" marL="106680" indent="-106680">
              <a:lnSpc>
                <a:spcPct val="165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Q3 2026 public launch planned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9286875" y="2336512"/>
            <a:ext cx="7934325" cy="2705621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63100" y="2593686"/>
            <a:ext cx="8120062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GO-TO-MARKET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563100" y="2974686"/>
            <a:ext cx="8120062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Phase 1 · Q3 2026 — Legal + Finance</a:t>
            </a:r>
            <a:endParaRPr lang="en-US" sz="1425" dirty="0"/>
          </a:p>
        </p:txBody>
      </p:sp>
      <p:sp>
        <p:nvSpPr>
          <p:cNvPr id="11" name="Text 9"/>
          <p:cNvSpPr/>
          <p:nvPr/>
        </p:nvSpPr>
        <p:spPr>
          <a:xfrm>
            <a:off x="9563100" y="3245330"/>
            <a:ext cx="8120062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UK, Ireland, NL, Scandinavia. Direct outbound to MDs, GCs, CFOs and HR Directors.</a:t>
            </a:r>
            <a:endParaRPr lang="en-US" sz="1163" dirty="0"/>
          </a:p>
        </p:txBody>
      </p:sp>
      <p:sp>
        <p:nvSpPr>
          <p:cNvPr id="12" name="Text 10"/>
          <p:cNvSpPr/>
          <p:nvPr/>
        </p:nvSpPr>
        <p:spPr>
          <a:xfrm>
            <a:off x="9563100" y="3635260"/>
            <a:ext cx="8120062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Phase 2 · Q4 2026 — Adjacent sectors</a:t>
            </a:r>
            <a:endParaRPr lang="en-US" sz="1425" dirty="0"/>
          </a:p>
        </p:txBody>
      </p:sp>
      <p:sp>
        <p:nvSpPr>
          <p:cNvPr id="13" name="Text 11"/>
          <p:cNvSpPr/>
          <p:nvPr/>
        </p:nvSpPr>
        <p:spPr>
          <a:xfrm>
            <a:off x="9563100" y="3905904"/>
            <a:ext cx="8120062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Healthcare, HR, Real Estate, Consulting — identical pain points, same GDPR obligations.</a:t>
            </a:r>
            <a:endParaRPr lang="en-US" sz="1163" dirty="0"/>
          </a:p>
        </p:txBody>
      </p:sp>
      <p:sp>
        <p:nvSpPr>
          <p:cNvPr id="14" name="Text 12"/>
          <p:cNvSpPr/>
          <p:nvPr/>
        </p:nvSpPr>
        <p:spPr>
          <a:xfrm>
            <a:off x="9563100" y="4295834"/>
            <a:ext cx="8120062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Phase 3 · 2027 — Enterprise &amp; International</a:t>
            </a:r>
            <a:endParaRPr lang="en-US" sz="1425" dirty="0"/>
          </a:p>
        </p:txBody>
      </p:sp>
      <p:sp>
        <p:nvSpPr>
          <p:cNvPr id="15" name="Text 13"/>
          <p:cNvSpPr/>
          <p:nvPr/>
        </p:nvSpPr>
        <p:spPr>
          <a:xfrm>
            <a:off x="9563100" y="4566478"/>
            <a:ext cx="8120062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SSO/SAML, custom pricing, language-agnostic — UI fully translatable across all languages.</a:t>
            </a:r>
            <a:endParaRPr lang="en-US" sz="1163" dirty="0"/>
          </a:p>
        </p:txBody>
      </p:sp>
      <p:sp>
        <p:nvSpPr>
          <p:cNvPr id="16" name="Text 14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5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234696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TEAM &amp; FUNDING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14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2165330" cy="10880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Portugal base. 65+ combined years of taking products to global markets.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1066800" y="2785255"/>
            <a:ext cx="3924300" cy="1385664"/>
          </a:xfrm>
          <a:prstGeom prst="roundRect">
            <a:avLst>
              <a:gd name="adj" fmla="val 9624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43025" y="3042430"/>
            <a:ext cx="370903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FUNDING TARGET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343025" y="3290080"/>
            <a:ext cx="3709035" cy="4143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€750K–1.25M</a:t>
            </a:r>
            <a:endParaRPr lang="en-US" sz="2250" dirty="0"/>
          </a:p>
        </p:txBody>
      </p:sp>
      <p:sp>
        <p:nvSpPr>
          <p:cNvPr id="8" name="Text 6"/>
          <p:cNvSpPr/>
          <p:nvPr/>
        </p:nvSpPr>
        <p:spPr>
          <a:xfrm>
            <a:off x="1343025" y="3723468"/>
            <a:ext cx="3709035" cy="2283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Conservative to recommended</a:t>
            </a:r>
            <a:endParaRPr lang="en-US" sz="1013" dirty="0"/>
          </a:p>
        </p:txBody>
      </p:sp>
      <p:sp>
        <p:nvSpPr>
          <p:cNvPr id="9" name="Shape 7"/>
          <p:cNvSpPr/>
          <p:nvPr/>
        </p:nvSpPr>
        <p:spPr>
          <a:xfrm>
            <a:off x="5143500" y="2785255"/>
            <a:ext cx="3924300" cy="1385664"/>
          </a:xfrm>
          <a:prstGeom prst="roundRect">
            <a:avLst>
              <a:gd name="adj" fmla="val 9624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19725" y="3042430"/>
            <a:ext cx="370903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PRE-MONEY VALUATION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419725" y="3290080"/>
            <a:ext cx="3709035" cy="4143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€2.5–3.5M</a:t>
            </a:r>
            <a:endParaRPr lang="en-US" sz="2250" dirty="0"/>
          </a:p>
        </p:txBody>
      </p:sp>
      <p:sp>
        <p:nvSpPr>
          <p:cNvPr id="12" name="Text 10"/>
          <p:cNvSpPr/>
          <p:nvPr/>
        </p:nvSpPr>
        <p:spPr>
          <a:xfrm>
            <a:off x="5419725" y="3723468"/>
            <a:ext cx="3709035" cy="2283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Benchmarked European seed</a:t>
            </a:r>
            <a:endParaRPr lang="en-US" sz="1013" dirty="0"/>
          </a:p>
        </p:txBody>
      </p:sp>
      <p:sp>
        <p:nvSpPr>
          <p:cNvPr id="13" name="Shape 11"/>
          <p:cNvSpPr/>
          <p:nvPr/>
        </p:nvSpPr>
        <p:spPr>
          <a:xfrm>
            <a:off x="9220200" y="2785255"/>
            <a:ext cx="3924300" cy="1385664"/>
          </a:xfrm>
          <a:prstGeom prst="roundRect">
            <a:avLst>
              <a:gd name="adj" fmla="val 9624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496425" y="3042430"/>
            <a:ext cx="370903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ANCHOR DILUTION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9496425" y="3290080"/>
            <a:ext cx="3709035" cy="4143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~20%</a:t>
            </a:r>
            <a:endParaRPr lang="en-US" sz="2250" dirty="0"/>
          </a:p>
        </p:txBody>
      </p:sp>
      <p:sp>
        <p:nvSpPr>
          <p:cNvPr id="16" name="Text 14"/>
          <p:cNvSpPr/>
          <p:nvPr/>
        </p:nvSpPr>
        <p:spPr>
          <a:xfrm>
            <a:off x="9496425" y="3723468"/>
            <a:ext cx="3709035" cy="2283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€750K into €3.0M pre-money</a:t>
            </a:r>
            <a:endParaRPr lang="en-US" sz="1013" dirty="0"/>
          </a:p>
        </p:txBody>
      </p:sp>
      <p:sp>
        <p:nvSpPr>
          <p:cNvPr id="17" name="Shape 15"/>
          <p:cNvSpPr/>
          <p:nvPr/>
        </p:nvSpPr>
        <p:spPr>
          <a:xfrm>
            <a:off x="13296900" y="2785255"/>
            <a:ext cx="3924300" cy="1385664"/>
          </a:xfrm>
          <a:prstGeom prst="roundRect">
            <a:avLst>
              <a:gd name="adj" fmla="val 9624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573125" y="3042430"/>
            <a:ext cx="370903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12-MONTH ARR TARGET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3573125" y="3290080"/>
            <a:ext cx="3709035" cy="4143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€200–400K</a:t>
            </a:r>
            <a:endParaRPr lang="en-US" sz="2250" dirty="0"/>
          </a:p>
        </p:txBody>
      </p:sp>
      <p:sp>
        <p:nvSpPr>
          <p:cNvPr id="20" name="Text 18"/>
          <p:cNvSpPr/>
          <p:nvPr/>
        </p:nvSpPr>
        <p:spPr>
          <a:xfrm>
            <a:off x="13573125" y="3723468"/>
            <a:ext cx="3709035" cy="2283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Bridge to Series A</a:t>
            </a:r>
            <a:endParaRPr lang="en-US" sz="1013" dirty="0"/>
          </a:p>
        </p:txBody>
      </p:sp>
      <p:sp>
        <p:nvSpPr>
          <p:cNvPr id="21" name="Text 19"/>
          <p:cNvSpPr/>
          <p:nvPr/>
        </p:nvSpPr>
        <p:spPr>
          <a:xfrm>
            <a:off x="1066800" y="4380470"/>
            <a:ext cx="17287875" cy="256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6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Combined co-founder cost €190K/yr versus €380–470K for an equivalent team in the UK or Germany. Every euro saved goes directly into product and go-to-market.</a:t>
            </a:r>
            <a:endParaRPr lang="en-US" sz="1163" dirty="0"/>
          </a:p>
        </p:txBody>
      </p:sp>
      <p:sp>
        <p:nvSpPr>
          <p:cNvPr id="22" name="Shape 20"/>
          <p:cNvSpPr/>
          <p:nvPr/>
        </p:nvSpPr>
        <p:spPr>
          <a:xfrm>
            <a:off x="1066800" y="4852193"/>
            <a:ext cx="7953375" cy="1850008"/>
          </a:xfrm>
          <a:prstGeom prst="roundRect">
            <a:avLst>
              <a:gd name="adj" fmla="val 7208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343025" y="5109368"/>
            <a:ext cx="8141017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Andrew Georgiou</a:t>
            </a:r>
            <a:endParaRPr lang="en-US" sz="1425" dirty="0"/>
          </a:p>
        </p:txBody>
      </p:sp>
      <p:sp>
        <p:nvSpPr>
          <p:cNvPr id="24" name="Text 22"/>
          <p:cNvSpPr/>
          <p:nvPr/>
        </p:nvSpPr>
        <p:spPr>
          <a:xfrm>
            <a:off x="1343025" y="5370487"/>
            <a:ext cx="814101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CO-FOUNDER</a:t>
            </a:r>
            <a:endParaRPr lang="en-US" sz="975" dirty="0"/>
          </a:p>
        </p:txBody>
      </p:sp>
      <p:sp>
        <p:nvSpPr>
          <p:cNvPr id="25" name="Text 23"/>
          <p:cNvSpPr/>
          <p:nvPr/>
        </p:nvSpPr>
        <p:spPr>
          <a:xfrm>
            <a:off x="1343025" y="5627662"/>
            <a:ext cx="7622953" cy="85546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30+ years: automotive, manufacturing, hardware-software product development. Start-up Co-Founder pOcpac — 750K+ units, 21 countries, 17 global distributors. IT start-up — imOn Connect Solutions, 4ORT. Lead Industrialisation Consultant — EV Battery Development &amp; Assembly (IONCOR / Porsche AG / Mercedes AG). 60+ programmes across 20+ countries, 6 continents.</a:t>
            </a:r>
            <a:endParaRPr lang="en-US" sz="1088" dirty="0"/>
          </a:p>
        </p:txBody>
      </p:sp>
      <p:sp>
        <p:nvSpPr>
          <p:cNvPr id="26" name="Shape 24"/>
          <p:cNvSpPr/>
          <p:nvPr/>
        </p:nvSpPr>
        <p:spPr>
          <a:xfrm>
            <a:off x="9267825" y="4852193"/>
            <a:ext cx="7953375" cy="1850008"/>
          </a:xfrm>
          <a:prstGeom prst="roundRect">
            <a:avLst>
              <a:gd name="adj" fmla="val 7208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544050" y="5109368"/>
            <a:ext cx="8141017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Panageotis (Pano) Georgeou</a:t>
            </a:r>
            <a:endParaRPr lang="en-US" sz="1425" dirty="0"/>
          </a:p>
        </p:txBody>
      </p:sp>
      <p:sp>
        <p:nvSpPr>
          <p:cNvPr id="28" name="Text 26"/>
          <p:cNvSpPr/>
          <p:nvPr/>
        </p:nvSpPr>
        <p:spPr>
          <a:xfrm>
            <a:off x="9544050" y="5370487"/>
            <a:ext cx="8141017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CO-FOUNDER &amp; TECHNICAL DIRECTOR</a:t>
            </a:r>
            <a:endParaRPr lang="en-US" sz="975" dirty="0"/>
          </a:p>
        </p:txBody>
      </p:sp>
      <p:sp>
        <p:nvSpPr>
          <p:cNvPr id="29" name="Text 27"/>
          <p:cNvSpPr/>
          <p:nvPr/>
        </p:nvSpPr>
        <p:spPr>
          <a:xfrm>
            <a:off x="9544050" y="5627662"/>
            <a:ext cx="7622953" cy="6511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35+ years: CEO, Technical Director at Dürr Africa — VW, BMW, Mercedes, Ford. Co-Founder pOcpac (COO), IT start-up imOn Connect Solutions (COO), 4ORT (COO), G3TECHNOLOGY (CEO). 60+ projects globally — automotive, IT, education. EU Cypriot national, Portugal-based — English, Greek, Afrikaans, German, Dutch.</a:t>
            </a:r>
            <a:endParaRPr lang="en-US" sz="1088" dirty="0"/>
          </a:p>
        </p:txBody>
      </p:sp>
      <p:sp>
        <p:nvSpPr>
          <p:cNvPr id="30" name="Text 28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AEF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13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715750" y="1238250"/>
            <a:ext cx="7810500" cy="7810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66800" y="3045023"/>
            <a:ext cx="1776984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INVITATION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1066800" y="3521401"/>
            <a:ext cx="12753975" cy="150911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9000"/>
              </a:lnSpc>
              <a:buNone/>
            </a:pPr>
            <a:r>
              <a:rPr lang="en-US" sz="5850" b="1" spc="-175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Files travel. Trust stays put.</a:t>
            </a:r>
            <a:endParaRPr lang="en-US" sz="5850" dirty="0"/>
          </a:p>
        </p:txBody>
      </p:sp>
      <p:sp>
        <p:nvSpPr>
          <p:cNvPr id="5" name="Text 2"/>
          <p:cNvSpPr/>
          <p:nvPr/>
        </p:nvSpPr>
        <p:spPr>
          <a:xfrm>
            <a:off x="1066800" y="5242685"/>
            <a:ext cx="1257300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2000"/>
              </a:lnSpc>
              <a:buNone/>
            </a:pPr>
            <a:r>
              <a:rPr lang="en-US" sz="18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AspisFile gives professionals back control of every document they send. Permanently.</a:t>
            </a:r>
            <a:endParaRPr lang="en-US" sz="1875" dirty="0"/>
          </a:p>
        </p:txBody>
      </p:sp>
      <p:sp>
        <p:nvSpPr>
          <p:cNvPr id="6" name="Text 3"/>
          <p:cNvSpPr/>
          <p:nvPr/>
        </p:nvSpPr>
        <p:spPr>
          <a:xfrm>
            <a:off x="1066800" y="6082896"/>
            <a:ext cx="4301014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PROBLEM</a:t>
            </a:r>
            <a:endParaRPr lang="en-US" sz="1125" dirty="0"/>
          </a:p>
        </p:txBody>
      </p:sp>
      <p:sp>
        <p:nvSpPr>
          <p:cNvPr id="7" name="Text 4"/>
          <p:cNvSpPr/>
          <p:nvPr/>
        </p:nvSpPr>
        <p:spPr>
          <a:xfrm>
            <a:off x="1066800" y="6344834"/>
            <a:ext cx="4301014" cy="26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Email gives zero post-delivery control.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148263" y="6082896"/>
            <a:ext cx="4301014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SOLUTION</a:t>
            </a:r>
            <a:endParaRPr lang="en-US" sz="1125" dirty="0"/>
          </a:p>
        </p:txBody>
      </p:sp>
      <p:sp>
        <p:nvSpPr>
          <p:cNvPr id="9" name="Text 6"/>
          <p:cNvSpPr/>
          <p:nvPr/>
        </p:nvSpPr>
        <p:spPr>
          <a:xfrm>
            <a:off x="5148263" y="6344834"/>
            <a:ext cx="4301014" cy="26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Send. Control. Revoke. In under a minute.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9229725" y="6082896"/>
            <a:ext cx="4301014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MARKET</a:t>
            </a:r>
            <a:endParaRPr lang="en-US" sz="1125" dirty="0"/>
          </a:p>
        </p:txBody>
      </p:sp>
      <p:sp>
        <p:nvSpPr>
          <p:cNvPr id="11" name="Text 8"/>
          <p:cNvSpPr/>
          <p:nvPr/>
        </p:nvSpPr>
        <p:spPr>
          <a:xfrm>
            <a:off x="9229725" y="6344834"/>
            <a:ext cx="4301014" cy="26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2.8M EU businesses. No known direct competitors.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13311188" y="6082896"/>
            <a:ext cx="4301014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ASK</a:t>
            </a:r>
            <a:endParaRPr lang="en-US" sz="1125" dirty="0"/>
          </a:p>
        </p:txBody>
      </p:sp>
      <p:sp>
        <p:nvSpPr>
          <p:cNvPr id="13" name="Text 10"/>
          <p:cNvSpPr/>
          <p:nvPr/>
        </p:nvSpPr>
        <p:spPr>
          <a:xfrm>
            <a:off x="13311188" y="6344834"/>
            <a:ext cx="4301014" cy="26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€750K–1.25M seed. €3.0M pre-money.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1066800" y="7040001"/>
            <a:ext cx="17769840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162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hello@aspisfile.com · www.aspisfile.com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5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184404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PROBLEM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02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362075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Email was never built for documents this important.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1066800" y="2125193"/>
            <a:ext cx="1299210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2000"/>
              </a:lnSpc>
              <a:buNone/>
            </a:pPr>
            <a:r>
              <a:rPr lang="en-US" sz="18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Once you press send, you lose all control. No visibility. No recall. No recourse.</a:t>
            </a:r>
            <a:endParaRPr lang="en-US" sz="1875" dirty="0"/>
          </a:p>
        </p:txBody>
      </p:sp>
      <p:sp>
        <p:nvSpPr>
          <p:cNvPr id="6" name="Shape 4"/>
          <p:cNvSpPr/>
          <p:nvPr/>
        </p:nvSpPr>
        <p:spPr>
          <a:xfrm>
            <a:off x="1066800" y="2922254"/>
            <a:ext cx="5245075" cy="1720453"/>
          </a:xfrm>
          <a:prstGeom prst="roundRect">
            <a:avLst>
              <a:gd name="adj" fmla="val 7751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43025" y="3179429"/>
            <a:ext cx="516188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LEGAL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343025" y="3541379"/>
            <a:ext cx="5161888" cy="3077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800" b="1" spc="-1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The settlement that collapsed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343025" y="3906306"/>
            <a:ext cx="4833404" cy="51732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 settlement figure forwarded through 3 inboxes reaches opposing counsel. Eight months of work undone in 48 hours.</a:t>
            </a:r>
            <a:endParaRPr lang="en-US" sz="1275" dirty="0"/>
          </a:p>
        </p:txBody>
      </p:sp>
      <p:sp>
        <p:nvSpPr>
          <p:cNvPr id="10" name="Shape 8"/>
          <p:cNvSpPr/>
          <p:nvPr/>
        </p:nvSpPr>
        <p:spPr>
          <a:xfrm>
            <a:off x="6521425" y="2922254"/>
            <a:ext cx="5245075" cy="1720453"/>
          </a:xfrm>
          <a:prstGeom prst="roundRect">
            <a:avLst>
              <a:gd name="adj" fmla="val 7751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797650" y="3179429"/>
            <a:ext cx="516188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FINANCE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797650" y="3541379"/>
            <a:ext cx="5161888" cy="3077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800" b="1" spc="-1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The board pack that moved markets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797650" y="3906306"/>
            <a:ext cx="4833404" cy="51732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 director passes a profit warning to their portfolio manager. A regulator investigates four months later.</a:t>
            </a:r>
            <a:endParaRPr lang="en-US" sz="1275" dirty="0"/>
          </a:p>
        </p:txBody>
      </p:sp>
      <p:sp>
        <p:nvSpPr>
          <p:cNvPr id="14" name="Shape 12"/>
          <p:cNvSpPr/>
          <p:nvPr/>
        </p:nvSpPr>
        <p:spPr>
          <a:xfrm>
            <a:off x="11976050" y="2922254"/>
            <a:ext cx="5245150" cy="1720453"/>
          </a:xfrm>
          <a:prstGeom prst="roundRect">
            <a:avLst>
              <a:gd name="adj" fmla="val 7751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2252275" y="3179429"/>
            <a:ext cx="516197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IP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252275" y="3541379"/>
            <a:ext cx="5161970" cy="3077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800" b="1" spc="-1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The design already in production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252275" y="3906306"/>
            <a:ext cx="4833481" cy="51732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Specs shared under NDA with a manufacturer appear in a competitor's product six months later.</a:t>
            </a:r>
            <a:endParaRPr lang="en-US" sz="1275" dirty="0"/>
          </a:p>
        </p:txBody>
      </p:sp>
      <p:sp>
        <p:nvSpPr>
          <p:cNvPr id="18" name="Text 16"/>
          <p:cNvSpPr/>
          <p:nvPr/>
        </p:nvSpPr>
        <p:spPr>
          <a:xfrm>
            <a:off x="1066800" y="5067405"/>
            <a:ext cx="14668500" cy="3763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8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No malice. No breach of trust. Just a document that travelled beyond its destination with no mechanism to stop it.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9EE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184404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PRODUCT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03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257300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Send. Control. Revoke.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1066800" y="2087094"/>
            <a:ext cx="1257300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2000"/>
              </a:lnSpc>
              <a:buNone/>
            </a:pPr>
            <a:r>
              <a:rPr lang="en-US" sz="18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Everything professionals need to stay in control of every document they share.</a:t>
            </a:r>
            <a:endParaRPr lang="en-US" sz="1875" dirty="0"/>
          </a:p>
        </p:txBody>
      </p:sp>
      <p:sp>
        <p:nvSpPr>
          <p:cNvPr id="6" name="Shape 4"/>
          <p:cNvSpPr/>
          <p:nvPr/>
        </p:nvSpPr>
        <p:spPr>
          <a:xfrm>
            <a:off x="1066800" y="2827034"/>
            <a:ext cx="5245075" cy="2432521"/>
          </a:xfrm>
          <a:prstGeom prst="roundRect">
            <a:avLst>
              <a:gd name="adj" fmla="val 5482"/>
            </a:avLst>
          </a:prstGeom>
          <a:solidFill>
            <a:srgbClr val="FFFFFF"/>
          </a:solidFill>
          <a:ln/>
        </p:spPr>
      </p:sp>
      <p:sp>
        <p:nvSpPr>
          <p:cNvPr id="7" name="Shape 5"/>
          <p:cNvSpPr/>
          <p:nvPr/>
        </p:nvSpPr>
        <p:spPr>
          <a:xfrm>
            <a:off x="1066800" y="5250031"/>
            <a:ext cx="524507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1066800" y="2827034"/>
            <a:ext cx="5245075" cy="38100"/>
          </a:xfrm>
          <a:prstGeom prst="rect">
            <a:avLst/>
          </a:prstGeom>
          <a:solidFill>
            <a:srgbClr val="2E55D4"/>
          </a:solidFill>
          <a:ln/>
        </p:spPr>
      </p:sp>
      <p:sp>
        <p:nvSpPr>
          <p:cNvPr id="9" name="Shape 7"/>
          <p:cNvSpPr/>
          <p:nvPr/>
        </p:nvSpPr>
        <p:spPr>
          <a:xfrm>
            <a:off x="1066800" y="2827034"/>
            <a:ext cx="9525" cy="2432521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302350" y="2827034"/>
            <a:ext cx="9525" cy="2432521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343025" y="3112784"/>
            <a:ext cx="516188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01 · SEND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343025" y="3474734"/>
            <a:ext cx="5161888" cy="3077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800" b="1" spc="-1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Ready in under a minute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343025" y="3839661"/>
            <a:ext cx="4833404" cy="96827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3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Upload any file — PDF, Word, Excel, image. Add recipients by email. Set access rules: expiry, one-time access, print/download restrictions. Encrypted, individually watermarked link per recipient. No installation required.</a:t>
            </a:r>
            <a:endParaRPr lang="en-US" sz="1238" dirty="0"/>
          </a:p>
        </p:txBody>
      </p:sp>
      <p:sp>
        <p:nvSpPr>
          <p:cNvPr id="14" name="Shape 12"/>
          <p:cNvSpPr/>
          <p:nvPr/>
        </p:nvSpPr>
        <p:spPr>
          <a:xfrm>
            <a:off x="6521425" y="2827034"/>
            <a:ext cx="5245075" cy="2432521"/>
          </a:xfrm>
          <a:prstGeom prst="roundRect">
            <a:avLst>
              <a:gd name="adj" fmla="val 5482"/>
            </a:avLst>
          </a:prstGeom>
          <a:solidFill>
            <a:srgbClr val="FFFFFF"/>
          </a:solidFill>
          <a:ln/>
        </p:spPr>
      </p:sp>
      <p:sp>
        <p:nvSpPr>
          <p:cNvPr id="15" name="Shape 13"/>
          <p:cNvSpPr/>
          <p:nvPr/>
        </p:nvSpPr>
        <p:spPr>
          <a:xfrm>
            <a:off x="6521425" y="5250031"/>
            <a:ext cx="5245075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6521425" y="2827034"/>
            <a:ext cx="5245075" cy="38100"/>
          </a:xfrm>
          <a:prstGeom prst="rect">
            <a:avLst/>
          </a:prstGeom>
          <a:solidFill>
            <a:srgbClr val="2E55D4"/>
          </a:solidFill>
          <a:ln/>
        </p:spPr>
      </p:sp>
      <p:sp>
        <p:nvSpPr>
          <p:cNvPr id="17" name="Shape 15"/>
          <p:cNvSpPr/>
          <p:nvPr/>
        </p:nvSpPr>
        <p:spPr>
          <a:xfrm>
            <a:off x="6521425" y="2827034"/>
            <a:ext cx="9525" cy="2432521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11756975" y="2827034"/>
            <a:ext cx="9525" cy="2432521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6797650" y="3112784"/>
            <a:ext cx="516188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02 · CONTROL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797650" y="3474734"/>
            <a:ext cx="5161888" cy="3077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800" b="1" spc="-1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Full visibility, live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797650" y="3839661"/>
            <a:ext cx="4833404" cy="96827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3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 open logged in real time — device, time, location. See how many times each recipient has viewed the document. Restrict download, printing and screen recording. Legal overlay accepted on every open.</a:t>
            </a:r>
            <a:endParaRPr lang="en-US" sz="1238" dirty="0"/>
          </a:p>
        </p:txBody>
      </p:sp>
      <p:sp>
        <p:nvSpPr>
          <p:cNvPr id="22" name="Shape 20"/>
          <p:cNvSpPr/>
          <p:nvPr/>
        </p:nvSpPr>
        <p:spPr>
          <a:xfrm>
            <a:off x="11976050" y="2827034"/>
            <a:ext cx="5245150" cy="2432521"/>
          </a:xfrm>
          <a:prstGeom prst="roundRect">
            <a:avLst>
              <a:gd name="adj" fmla="val 5482"/>
            </a:avLst>
          </a:prstGeom>
          <a:solidFill>
            <a:srgbClr val="FFFFFF"/>
          </a:solidFill>
          <a:ln/>
        </p:spPr>
      </p:sp>
      <p:sp>
        <p:nvSpPr>
          <p:cNvPr id="23" name="Shape 21"/>
          <p:cNvSpPr/>
          <p:nvPr/>
        </p:nvSpPr>
        <p:spPr>
          <a:xfrm>
            <a:off x="11976050" y="5250031"/>
            <a:ext cx="524515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76050" y="2827034"/>
            <a:ext cx="5245150" cy="38100"/>
          </a:xfrm>
          <a:prstGeom prst="rect">
            <a:avLst/>
          </a:prstGeom>
          <a:solidFill>
            <a:srgbClr val="2E55D4"/>
          </a:solidFill>
          <a:ln/>
        </p:spPr>
      </p:sp>
      <p:sp>
        <p:nvSpPr>
          <p:cNvPr id="25" name="Shape 23"/>
          <p:cNvSpPr/>
          <p:nvPr/>
        </p:nvSpPr>
        <p:spPr>
          <a:xfrm>
            <a:off x="11976050" y="2827034"/>
            <a:ext cx="9525" cy="2432521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17211675" y="2827034"/>
            <a:ext cx="9525" cy="2432521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12252275" y="3112784"/>
            <a:ext cx="516197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03 · REVOKE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12252275" y="3474734"/>
            <a:ext cx="5161970" cy="3077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800" b="1" spc="-1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The key is destroyed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2252275" y="3839661"/>
            <a:ext cx="4833481" cy="12008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3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Click revoke — the encryption key is destroyed. The file becomes mathematically inert on every device, everywhere, including AspisFile's own servers. Instant — access ceases globally the moment you click. One-time access mode auto-revokes after first view.</a:t>
            </a:r>
            <a:endParaRPr lang="en-US" sz="1238" dirty="0"/>
          </a:p>
        </p:txBody>
      </p:sp>
      <p:sp>
        <p:nvSpPr>
          <p:cNvPr id="30" name="Text 28"/>
          <p:cNvSpPr/>
          <p:nvPr/>
        </p:nvSpPr>
        <p:spPr>
          <a:xfrm>
            <a:off x="1066800" y="5550941"/>
            <a:ext cx="17769840" cy="2917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350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Pre-open file approval option provides the sender full control before the file is ever opened.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5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201168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ARCHITECTURE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04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362075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Built to the highest standard of cryptographic security.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1066800" y="2355531"/>
            <a:ext cx="5257800" cy="1296665"/>
          </a:xfrm>
          <a:prstGeom prst="roundRect">
            <a:avLst>
              <a:gd name="adj" fmla="val 10284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43025" y="2612706"/>
            <a:ext cx="5175885" cy="2740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575" b="1" spc="-16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AES-256 Encryption</a:t>
            </a:r>
            <a:endParaRPr lang="en-US" sz="1575" dirty="0"/>
          </a:p>
        </p:txBody>
      </p:sp>
      <p:sp>
        <p:nvSpPr>
          <p:cNvPr id="7" name="Text 5"/>
          <p:cNvSpPr/>
          <p:nvPr/>
        </p:nvSpPr>
        <p:spPr>
          <a:xfrm>
            <a:off x="1343025" y="2943923"/>
            <a:ext cx="4846511" cy="4891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Industry-standard symmetric encryption for all file content. The strongest commercially available algorithm.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515100" y="2355531"/>
            <a:ext cx="5257800" cy="1296665"/>
          </a:xfrm>
          <a:prstGeom prst="roundRect">
            <a:avLst>
              <a:gd name="adj" fmla="val 10284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791325" y="2612706"/>
            <a:ext cx="5175885" cy="2740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575" b="1" spc="-16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Split-Key Architecture</a:t>
            </a:r>
            <a:endParaRPr lang="en-US" sz="1575" dirty="0"/>
          </a:p>
        </p:txBody>
      </p:sp>
      <p:sp>
        <p:nvSpPr>
          <p:cNvPr id="10" name="Text 8"/>
          <p:cNvSpPr/>
          <p:nvPr/>
        </p:nvSpPr>
        <p:spPr>
          <a:xfrm>
            <a:off x="6791325" y="2943923"/>
            <a:ext cx="4846511" cy="4891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The encryption key is split between sender and server. Neither half alone decrypts the file. The key never reaches the recipient's device.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11963400" y="2355531"/>
            <a:ext cx="5257800" cy="1296665"/>
          </a:xfrm>
          <a:prstGeom prst="roundRect">
            <a:avLst>
              <a:gd name="adj" fmla="val 10284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239625" y="2612706"/>
            <a:ext cx="5175885" cy="2740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575" b="1" spc="-16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Zero Plaintext on Server</a:t>
            </a:r>
            <a:endParaRPr lang="en-US" sz="1575" dirty="0"/>
          </a:p>
        </p:txBody>
      </p:sp>
      <p:sp>
        <p:nvSpPr>
          <p:cNvPr id="13" name="Text 11"/>
          <p:cNvSpPr/>
          <p:nvPr/>
        </p:nvSpPr>
        <p:spPr>
          <a:xfrm>
            <a:off x="12239625" y="2943923"/>
            <a:ext cx="4846511" cy="4891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AspisFile never stores readable content. A server breach exposes nothing recoverable. We never see your documents.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1066800" y="3842696"/>
            <a:ext cx="5257800" cy="1522214"/>
          </a:xfrm>
          <a:prstGeom prst="roundRect">
            <a:avLst>
              <a:gd name="adj" fmla="val 8760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343025" y="4099871"/>
            <a:ext cx="5175885" cy="2740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575" b="1" spc="-16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Native Viewer — Mobile &amp; Desktop</a:t>
            </a:r>
            <a:endParaRPr lang="en-US" sz="1575" dirty="0"/>
          </a:p>
        </p:txBody>
      </p:sp>
      <p:sp>
        <p:nvSpPr>
          <p:cNvPr id="16" name="Text 14"/>
          <p:cNvSpPr/>
          <p:nvPr/>
        </p:nvSpPr>
        <p:spPr>
          <a:xfrm>
            <a:off x="1343025" y="4431088"/>
            <a:ext cx="4846511" cy="71474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Documents render in a dedicated native viewer. Web-browser viewing deliberately removed to eliminate browser-based attack vectors.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515100" y="3842696"/>
            <a:ext cx="5257800" cy="1522214"/>
          </a:xfrm>
          <a:prstGeom prst="roundRect">
            <a:avLst>
              <a:gd name="adj" fmla="val 8760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91325" y="4099871"/>
            <a:ext cx="5175885" cy="2740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575" b="1" spc="-16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Blockchain-Anchored Audit Trail</a:t>
            </a:r>
            <a:endParaRPr lang="en-US" sz="1575" dirty="0"/>
          </a:p>
        </p:txBody>
      </p:sp>
      <p:sp>
        <p:nvSpPr>
          <p:cNvPr id="19" name="Text 17"/>
          <p:cNvSpPr/>
          <p:nvPr/>
        </p:nvSpPr>
        <p:spPr>
          <a:xfrm>
            <a:off x="6791325" y="4431088"/>
            <a:ext cx="4846511" cy="4891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 access event written to an immutable blockchain ledger. Tamper-proof. Legally admissible. Retained for up to 1 year.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11963400" y="3842696"/>
            <a:ext cx="5257800" cy="1522214"/>
          </a:xfrm>
          <a:prstGeom prst="roundRect">
            <a:avLst>
              <a:gd name="adj" fmla="val 8760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2239625" y="4099871"/>
            <a:ext cx="5175885" cy="2740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575" b="1" spc="-16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Per-Recipient Watermarking</a:t>
            </a:r>
            <a:endParaRPr lang="en-US" sz="1575" dirty="0"/>
          </a:p>
        </p:txBody>
      </p:sp>
      <p:sp>
        <p:nvSpPr>
          <p:cNvPr id="22" name="Text 20"/>
          <p:cNvSpPr/>
          <p:nvPr/>
        </p:nvSpPr>
        <p:spPr>
          <a:xfrm>
            <a:off x="12239625" y="4431088"/>
            <a:ext cx="4846511" cy="71474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 page of every document watermarked with the recipient's email address on every open. Automatic — no sender configuration required.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9EE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234696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MOBILE APP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05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299210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One app. Both sides of every document transaction.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1066800" y="2087097"/>
            <a:ext cx="1299210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2000"/>
              </a:lnSpc>
              <a:buNone/>
            </a:pPr>
            <a:r>
              <a:rPr lang="en-US" sz="18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iOS and Android. Not the full product on a phone — two focused capabilities in a single app.</a:t>
            </a:r>
            <a:endParaRPr lang="en-US" sz="1875" dirty="0"/>
          </a:p>
        </p:txBody>
      </p:sp>
      <p:sp>
        <p:nvSpPr>
          <p:cNvPr id="6" name="Shape 4"/>
          <p:cNvSpPr/>
          <p:nvPr/>
        </p:nvSpPr>
        <p:spPr>
          <a:xfrm>
            <a:off x="1066800" y="2846154"/>
            <a:ext cx="7943850" cy="2475756"/>
          </a:xfrm>
          <a:prstGeom prst="roundRect">
            <a:avLst>
              <a:gd name="adj" fmla="val 538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43025" y="3103329"/>
            <a:ext cx="813054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FOR THE SENDER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343025" y="3465279"/>
            <a:ext cx="8130540" cy="2853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650" b="1" spc="-16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Real-time control panel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1426845" y="3845832"/>
            <a:ext cx="7383780" cy="125700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Push notifications for violations fired to a locked phone within seconds</a:t>
            </a:r>
            <a:endParaRPr lang="en-US" sz="1200" dirty="0"/>
          </a:p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Approve or deny recipient access from the lock screen — before the file opens</a:t>
            </a:r>
            <a:endParaRPr lang="en-US" sz="1200" dirty="0"/>
          </a:p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One-tap revocation anywhere, mid-meeting, without unlocking the device</a:t>
            </a:r>
            <a:endParaRPr lang="en-US" sz="1200" dirty="0"/>
          </a:p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Live monitoring of all active files and who has accessed what</a:t>
            </a:r>
            <a:endParaRPr lang="en-US" sz="1200" dirty="0"/>
          </a:p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Revoke executed directly from the notification — the app never needs to open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9277350" y="2846154"/>
            <a:ext cx="7943850" cy="2475756"/>
          </a:xfrm>
          <a:prstGeom prst="roundRect">
            <a:avLst>
              <a:gd name="adj" fmla="val 538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553575" y="3103329"/>
            <a:ext cx="813054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FOR THE RECIPIENT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9553575" y="3465279"/>
            <a:ext cx="8130540" cy="2853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650" b="1" spc="-16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Native secure viewer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9637395" y="3845832"/>
            <a:ext cx="7383780" cy="125700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Files open directly in the native viewer — never downloaded, never saved to device</a:t>
            </a:r>
            <a:endParaRPr lang="en-US" sz="1200" dirty="0"/>
          </a:p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Same canvas-tile rendering as desktop — screenshot prevention active</a:t>
            </a:r>
            <a:endParaRPr lang="en-US" sz="1200" dirty="0"/>
          </a:p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Screen recording detection active — identical to desktop viewer</a:t>
            </a:r>
            <a:endParaRPr lang="en-US" sz="1200" dirty="0"/>
          </a:p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Per-recipient watermarking on every page, every open</a:t>
            </a:r>
            <a:endParaRPr lang="en-US" sz="1200" dirty="0"/>
          </a:p>
          <a:p>
            <a:pPr algn="l" marL="106680" indent="-106680">
              <a:lnSpc>
                <a:spcPct val="160000"/>
              </a:lnSpc>
              <a:buSzPct val="100000"/>
              <a:buChar char="•"/>
              <a:tabLst>
                <a:tab pos="106680" algn="l"/>
              </a:tabLst>
            </a:pPr>
            <a:r>
              <a:rPr lang="en-US" sz="1200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All access controls enforced: expiry, one-time access, instant revocation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66800" y="5613382"/>
            <a:ext cx="14716125" cy="57373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425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The closed loop: </a:t>
            </a:r>
            <a:pPr algn="l" indent="0" marL="0">
              <a:lnSpc>
                <a:spcPct val="148000"/>
              </a:lnSpc>
              <a:buNone/>
            </a:pPr>
            <a:r>
              <a:rPr lang="en-US" sz="14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send from desktop, control from your phone, view securely on your phone. The file never exists outside AspisFile's controlled environment, on any device, at any point.</a:t>
            </a:r>
            <a:endParaRPr lang="en-US" sz="1425" dirty="0"/>
          </a:p>
        </p:txBody>
      </p:sp>
      <p:sp>
        <p:nvSpPr>
          <p:cNvPr id="15" name="Text 13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5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268224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COMPETITIVE EDGE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06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362075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9 Capabilities the market does not have.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1066800" y="2068044"/>
            <a:ext cx="1299210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2000"/>
              </a:lnSpc>
              <a:buNone/>
            </a:pPr>
            <a:r>
              <a:rPr lang="en-US" sz="18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Not incremental improvements — structural absences in every existing product.</a:t>
            </a:r>
            <a:endParaRPr lang="en-US" sz="1875" dirty="0"/>
          </a:p>
        </p:txBody>
      </p:sp>
      <p:sp>
        <p:nvSpPr>
          <p:cNvPr id="6" name="Shape 4"/>
          <p:cNvSpPr/>
          <p:nvPr/>
        </p:nvSpPr>
        <p:spPr>
          <a:xfrm>
            <a:off x="1066800" y="2788938"/>
            <a:ext cx="5257800" cy="1488802"/>
          </a:xfrm>
          <a:prstGeom prst="roundRect">
            <a:avLst>
              <a:gd name="adj" fmla="val 8957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43025" y="3046113"/>
            <a:ext cx="517588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01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1343025" y="3308050"/>
            <a:ext cx="5175885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True cryptographic revocation</a:t>
            </a:r>
            <a:endParaRPr lang="en-US" sz="1425" dirty="0"/>
          </a:p>
        </p:txBody>
      </p:sp>
      <p:sp>
        <p:nvSpPr>
          <p:cNvPr id="9" name="Text 7"/>
          <p:cNvSpPr/>
          <p:nvPr/>
        </p:nvSpPr>
        <p:spPr>
          <a:xfrm>
            <a:off x="1343025" y="3597744"/>
            <a:ext cx="4846511" cy="460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Key destroyed on revoke. Gone everywhere, permanently, including our own servers. No recovery, ever.</a:t>
            </a:r>
            <a:endParaRPr lang="en-US" sz="1125" dirty="0"/>
          </a:p>
        </p:txBody>
      </p:sp>
      <p:sp>
        <p:nvSpPr>
          <p:cNvPr id="10" name="Shape 8"/>
          <p:cNvSpPr/>
          <p:nvPr/>
        </p:nvSpPr>
        <p:spPr>
          <a:xfrm>
            <a:off x="6515100" y="2788938"/>
            <a:ext cx="5257800" cy="1488802"/>
          </a:xfrm>
          <a:prstGeom prst="roundRect">
            <a:avLst>
              <a:gd name="adj" fmla="val 8957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791325" y="3046113"/>
            <a:ext cx="517588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02</a:t>
            </a:r>
            <a:endParaRPr lang="en-US" sz="1125" dirty="0"/>
          </a:p>
        </p:txBody>
      </p:sp>
      <p:sp>
        <p:nvSpPr>
          <p:cNvPr id="12" name="Text 10"/>
          <p:cNvSpPr/>
          <p:nvPr/>
        </p:nvSpPr>
        <p:spPr>
          <a:xfrm>
            <a:off x="6791325" y="3308050"/>
            <a:ext cx="5175885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Blockchain audit trail</a:t>
            </a:r>
            <a:endParaRPr lang="en-US" sz="1425" dirty="0"/>
          </a:p>
        </p:txBody>
      </p:sp>
      <p:sp>
        <p:nvSpPr>
          <p:cNvPr id="13" name="Text 11"/>
          <p:cNvSpPr/>
          <p:nvPr/>
        </p:nvSpPr>
        <p:spPr>
          <a:xfrm>
            <a:off x="6791325" y="3597744"/>
            <a:ext cx="4846511" cy="460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 open, device, time logged. Tamper-proof, legally admissible. Up to 1 year retention.</a:t>
            </a:r>
            <a:endParaRPr lang="en-US" sz="1125" dirty="0"/>
          </a:p>
        </p:txBody>
      </p:sp>
      <p:sp>
        <p:nvSpPr>
          <p:cNvPr id="14" name="Shape 12"/>
          <p:cNvSpPr/>
          <p:nvPr/>
        </p:nvSpPr>
        <p:spPr>
          <a:xfrm>
            <a:off x="11963400" y="2788938"/>
            <a:ext cx="5257800" cy="1488802"/>
          </a:xfrm>
          <a:prstGeom prst="roundRect">
            <a:avLst>
              <a:gd name="adj" fmla="val 8957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2239625" y="3046113"/>
            <a:ext cx="517588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03</a:t>
            </a:r>
            <a:endParaRPr lang="en-US" sz="1125" dirty="0"/>
          </a:p>
        </p:txBody>
      </p:sp>
      <p:sp>
        <p:nvSpPr>
          <p:cNvPr id="16" name="Text 14"/>
          <p:cNvSpPr/>
          <p:nvPr/>
        </p:nvSpPr>
        <p:spPr>
          <a:xfrm>
            <a:off x="12239625" y="3308050"/>
            <a:ext cx="5175885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Automatic watermarking</a:t>
            </a:r>
            <a:endParaRPr lang="en-US" sz="1425" dirty="0"/>
          </a:p>
        </p:txBody>
      </p:sp>
      <p:sp>
        <p:nvSpPr>
          <p:cNvPr id="17" name="Text 15"/>
          <p:cNvSpPr/>
          <p:nvPr/>
        </p:nvSpPr>
        <p:spPr>
          <a:xfrm>
            <a:off x="12239625" y="3597744"/>
            <a:ext cx="4846511" cy="460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 page, every open, recipient email embedded. No configuration required.</a:t>
            </a:r>
            <a:endParaRPr lang="en-US" sz="1125" dirty="0"/>
          </a:p>
        </p:txBody>
      </p:sp>
      <p:sp>
        <p:nvSpPr>
          <p:cNvPr id="18" name="Shape 16"/>
          <p:cNvSpPr/>
          <p:nvPr/>
        </p:nvSpPr>
        <p:spPr>
          <a:xfrm>
            <a:off x="1066800" y="4430140"/>
            <a:ext cx="5257800" cy="1277392"/>
          </a:xfrm>
          <a:prstGeom prst="roundRect">
            <a:avLst>
              <a:gd name="adj" fmla="val 10439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43025" y="4687315"/>
            <a:ext cx="517588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04</a:t>
            </a:r>
            <a:endParaRPr lang="en-US" sz="1125" dirty="0"/>
          </a:p>
        </p:txBody>
      </p:sp>
      <p:sp>
        <p:nvSpPr>
          <p:cNvPr id="20" name="Text 18"/>
          <p:cNvSpPr/>
          <p:nvPr/>
        </p:nvSpPr>
        <p:spPr>
          <a:xfrm>
            <a:off x="1343025" y="4949253"/>
            <a:ext cx="5175885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Screenshot prevention</a:t>
            </a:r>
            <a:endParaRPr lang="en-US" sz="1425" dirty="0"/>
          </a:p>
        </p:txBody>
      </p:sp>
      <p:sp>
        <p:nvSpPr>
          <p:cNvPr id="21" name="Text 19"/>
          <p:cNvSpPr/>
          <p:nvPr/>
        </p:nvSpPr>
        <p:spPr>
          <a:xfrm>
            <a:off x="1343025" y="5238946"/>
            <a:ext cx="5175885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Canvas-tile rendering blocks capture. Screen-recording detection active.</a:t>
            </a:r>
            <a:endParaRPr lang="en-US" sz="1125" dirty="0"/>
          </a:p>
        </p:txBody>
      </p:sp>
      <p:sp>
        <p:nvSpPr>
          <p:cNvPr id="22" name="Shape 20"/>
          <p:cNvSpPr/>
          <p:nvPr/>
        </p:nvSpPr>
        <p:spPr>
          <a:xfrm>
            <a:off x="6515100" y="4430140"/>
            <a:ext cx="5257800" cy="1277392"/>
          </a:xfrm>
          <a:prstGeom prst="roundRect">
            <a:avLst>
              <a:gd name="adj" fmla="val 10439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91325" y="4687315"/>
            <a:ext cx="517588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05</a:t>
            </a:r>
            <a:endParaRPr lang="en-US" sz="1125" dirty="0"/>
          </a:p>
        </p:txBody>
      </p:sp>
      <p:sp>
        <p:nvSpPr>
          <p:cNvPr id="24" name="Text 22"/>
          <p:cNvSpPr/>
          <p:nvPr/>
        </p:nvSpPr>
        <p:spPr>
          <a:xfrm>
            <a:off x="6791325" y="4949253"/>
            <a:ext cx="5175885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Access expiry dates</a:t>
            </a:r>
            <a:endParaRPr lang="en-US" sz="1425" dirty="0"/>
          </a:p>
        </p:txBody>
      </p:sp>
      <p:sp>
        <p:nvSpPr>
          <p:cNvPr id="25" name="Text 23"/>
          <p:cNvSpPr/>
          <p:nvPr/>
        </p:nvSpPr>
        <p:spPr>
          <a:xfrm>
            <a:off x="6791325" y="5238946"/>
            <a:ext cx="5175885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Documents expire automatically at the time you set. No manual action.</a:t>
            </a:r>
            <a:endParaRPr lang="en-US" sz="1125" dirty="0"/>
          </a:p>
        </p:txBody>
      </p:sp>
      <p:sp>
        <p:nvSpPr>
          <p:cNvPr id="26" name="Shape 24"/>
          <p:cNvSpPr/>
          <p:nvPr/>
        </p:nvSpPr>
        <p:spPr>
          <a:xfrm>
            <a:off x="11963400" y="4430140"/>
            <a:ext cx="5257800" cy="1277392"/>
          </a:xfrm>
          <a:prstGeom prst="roundRect">
            <a:avLst>
              <a:gd name="adj" fmla="val 10439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2239625" y="4687315"/>
            <a:ext cx="517588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06</a:t>
            </a:r>
            <a:endParaRPr lang="en-US" sz="1125" dirty="0"/>
          </a:p>
        </p:txBody>
      </p:sp>
      <p:sp>
        <p:nvSpPr>
          <p:cNvPr id="28" name="Text 26"/>
          <p:cNvSpPr/>
          <p:nvPr/>
        </p:nvSpPr>
        <p:spPr>
          <a:xfrm>
            <a:off x="12239625" y="4949253"/>
            <a:ext cx="5175885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Legal indemnity, Enterprise</a:t>
            </a:r>
            <a:endParaRPr lang="en-US" sz="1425" dirty="0"/>
          </a:p>
        </p:txBody>
      </p:sp>
      <p:sp>
        <p:nvSpPr>
          <p:cNvPr id="29" name="Text 27"/>
          <p:cNvSpPr/>
          <p:nvPr/>
        </p:nvSpPr>
        <p:spPr>
          <a:xfrm>
            <a:off x="12239625" y="5238946"/>
            <a:ext cx="5175885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No other product offers legal indemnity as part of a tier.</a:t>
            </a:r>
            <a:endParaRPr lang="en-US" sz="1125" dirty="0"/>
          </a:p>
        </p:txBody>
      </p:sp>
      <p:sp>
        <p:nvSpPr>
          <p:cNvPr id="30" name="Shape 28"/>
          <p:cNvSpPr/>
          <p:nvPr/>
        </p:nvSpPr>
        <p:spPr>
          <a:xfrm>
            <a:off x="1066800" y="5859932"/>
            <a:ext cx="5257800" cy="1488802"/>
          </a:xfrm>
          <a:prstGeom prst="roundRect">
            <a:avLst>
              <a:gd name="adj" fmla="val 8957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343025" y="6117107"/>
            <a:ext cx="517588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07</a:t>
            </a:r>
            <a:endParaRPr lang="en-US" sz="1125" dirty="0"/>
          </a:p>
        </p:txBody>
      </p:sp>
      <p:sp>
        <p:nvSpPr>
          <p:cNvPr id="32" name="Text 30"/>
          <p:cNvSpPr/>
          <p:nvPr/>
        </p:nvSpPr>
        <p:spPr>
          <a:xfrm>
            <a:off x="1343025" y="6379044"/>
            <a:ext cx="5175885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Pre-open file approval</a:t>
            </a:r>
            <a:endParaRPr lang="en-US" sz="1425" dirty="0"/>
          </a:p>
        </p:txBody>
      </p:sp>
      <p:sp>
        <p:nvSpPr>
          <p:cNvPr id="33" name="Text 31"/>
          <p:cNvSpPr/>
          <p:nvPr/>
        </p:nvSpPr>
        <p:spPr>
          <a:xfrm>
            <a:off x="1343025" y="6668738"/>
            <a:ext cx="5175885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Recipient access requires sender approval before the file opens.</a:t>
            </a:r>
            <a:endParaRPr lang="en-US" sz="1125" dirty="0"/>
          </a:p>
        </p:txBody>
      </p:sp>
      <p:sp>
        <p:nvSpPr>
          <p:cNvPr id="34" name="Shape 32"/>
          <p:cNvSpPr/>
          <p:nvPr/>
        </p:nvSpPr>
        <p:spPr>
          <a:xfrm>
            <a:off x="6515100" y="5859932"/>
            <a:ext cx="5257800" cy="1488802"/>
          </a:xfrm>
          <a:prstGeom prst="roundRect">
            <a:avLst>
              <a:gd name="adj" fmla="val 8957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791325" y="6117107"/>
            <a:ext cx="517588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08</a:t>
            </a:r>
            <a:endParaRPr lang="en-US" sz="1125" dirty="0"/>
          </a:p>
        </p:txBody>
      </p:sp>
      <p:sp>
        <p:nvSpPr>
          <p:cNvPr id="36" name="Text 34"/>
          <p:cNvSpPr/>
          <p:nvPr/>
        </p:nvSpPr>
        <p:spPr>
          <a:xfrm>
            <a:off x="6791325" y="6379044"/>
            <a:ext cx="5175885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Language-agnostic</a:t>
            </a:r>
            <a:endParaRPr lang="en-US" sz="1425" dirty="0"/>
          </a:p>
        </p:txBody>
      </p:sp>
      <p:sp>
        <p:nvSpPr>
          <p:cNvPr id="37" name="Text 35"/>
          <p:cNvSpPr/>
          <p:nvPr/>
        </p:nvSpPr>
        <p:spPr>
          <a:xfrm>
            <a:off x="6791325" y="6668738"/>
            <a:ext cx="5175885" cy="2495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UI fully translatable. Zero language barrier across the EU and globally.</a:t>
            </a:r>
            <a:endParaRPr lang="en-US" sz="1125" dirty="0"/>
          </a:p>
        </p:txBody>
      </p:sp>
      <p:sp>
        <p:nvSpPr>
          <p:cNvPr id="38" name="Shape 36"/>
          <p:cNvSpPr/>
          <p:nvPr/>
        </p:nvSpPr>
        <p:spPr>
          <a:xfrm>
            <a:off x="11963400" y="5859932"/>
            <a:ext cx="5257800" cy="1488802"/>
          </a:xfrm>
          <a:prstGeom prst="roundRect">
            <a:avLst>
              <a:gd name="adj" fmla="val 8957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2239625" y="6117107"/>
            <a:ext cx="5175885" cy="2238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09</a:t>
            </a:r>
            <a:endParaRPr lang="en-US" sz="1125" dirty="0"/>
          </a:p>
        </p:txBody>
      </p:sp>
      <p:sp>
        <p:nvSpPr>
          <p:cNvPr id="40" name="Text 38"/>
          <p:cNvSpPr/>
          <p:nvPr/>
        </p:nvSpPr>
        <p:spPr>
          <a:xfrm>
            <a:off x="12239625" y="6379044"/>
            <a:ext cx="5175885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Mobile — sender &amp; recipient</a:t>
            </a:r>
            <a:endParaRPr lang="en-US" sz="1425" dirty="0"/>
          </a:p>
        </p:txBody>
      </p:sp>
      <p:sp>
        <p:nvSpPr>
          <p:cNvPr id="41" name="Text 39"/>
          <p:cNvSpPr/>
          <p:nvPr/>
        </p:nvSpPr>
        <p:spPr>
          <a:xfrm>
            <a:off x="12239625" y="6668738"/>
            <a:ext cx="4846511" cy="460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Sender: real-time control, lock-screen revocation. Recipient: native secure viewer. One app.</a:t>
            </a:r>
            <a:endParaRPr lang="en-US" sz="1125" dirty="0"/>
          </a:p>
        </p:txBody>
      </p:sp>
      <p:sp>
        <p:nvSpPr>
          <p:cNvPr id="42" name="Text 40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9EE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301752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MARKET OPPORTUNITY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07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299210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 category that does not yet exist as a product.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1066800" y="2068045"/>
            <a:ext cx="1278255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2000"/>
              </a:lnSpc>
              <a:buNone/>
            </a:pPr>
            <a:r>
              <a:rPr lang="en-US" sz="18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Post-delivery document control for professional environments. AspisFile defines it.</a:t>
            </a:r>
            <a:endParaRPr lang="en-US" sz="1875" dirty="0"/>
          </a:p>
        </p:txBody>
      </p:sp>
      <p:sp>
        <p:nvSpPr>
          <p:cNvPr id="6" name="Shape 4"/>
          <p:cNvSpPr/>
          <p:nvPr/>
        </p:nvSpPr>
        <p:spPr>
          <a:xfrm>
            <a:off x="1066800" y="2827064"/>
            <a:ext cx="3910013" cy="1504504"/>
          </a:xfrm>
          <a:prstGeom prst="roundRect">
            <a:avLst>
              <a:gd name="adj" fmla="val 8863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43025" y="3084239"/>
            <a:ext cx="3693319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24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EU BUSINESS TAM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343025" y="3355702"/>
            <a:ext cx="3693319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3750" b="1" spc="-112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2.8M</a:t>
            </a:r>
            <a:endParaRPr lang="en-US" sz="3750" dirty="0"/>
          </a:p>
        </p:txBody>
      </p:sp>
      <p:sp>
        <p:nvSpPr>
          <p:cNvPr id="9" name="Text 7"/>
          <p:cNvSpPr/>
          <p:nvPr/>
        </p:nvSpPr>
        <p:spPr>
          <a:xfrm>
            <a:off x="1343025" y="3870052"/>
            <a:ext cx="3693319" cy="242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Eurostat 2024: 1.3M legal &amp; accounting alone</a:t>
            </a:r>
            <a:endParaRPr lang="en-US" sz="1088" dirty="0"/>
          </a:p>
        </p:txBody>
      </p:sp>
      <p:sp>
        <p:nvSpPr>
          <p:cNvPr id="10" name="Shape 8"/>
          <p:cNvSpPr/>
          <p:nvPr/>
        </p:nvSpPr>
        <p:spPr>
          <a:xfrm>
            <a:off x="5148263" y="2827064"/>
            <a:ext cx="3910013" cy="1504504"/>
          </a:xfrm>
          <a:prstGeom prst="roundRect">
            <a:avLst>
              <a:gd name="adj" fmla="val 8863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24488" y="3084239"/>
            <a:ext cx="3693319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24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EU SAM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24488" y="3355702"/>
            <a:ext cx="3693319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3750" b="1" spc="-112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280–350K</a:t>
            </a:r>
            <a:endParaRPr lang="en-US" sz="3750" dirty="0"/>
          </a:p>
        </p:txBody>
      </p:sp>
      <p:sp>
        <p:nvSpPr>
          <p:cNvPr id="13" name="Text 11"/>
          <p:cNvSpPr/>
          <p:nvPr/>
        </p:nvSpPr>
        <p:spPr>
          <a:xfrm>
            <a:off x="5424488" y="3870052"/>
            <a:ext cx="3693319" cy="242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Digitally mature, active external doc sharing</a:t>
            </a:r>
            <a:endParaRPr lang="en-US" sz="1088" dirty="0"/>
          </a:p>
        </p:txBody>
      </p:sp>
      <p:sp>
        <p:nvSpPr>
          <p:cNvPr id="14" name="Shape 12"/>
          <p:cNvSpPr/>
          <p:nvPr/>
        </p:nvSpPr>
        <p:spPr>
          <a:xfrm>
            <a:off x="9229725" y="2827064"/>
            <a:ext cx="3910013" cy="1504504"/>
          </a:xfrm>
          <a:prstGeom prst="roundRect">
            <a:avLst>
              <a:gd name="adj" fmla="val 8863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5950" y="3084239"/>
            <a:ext cx="3693319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24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BASE ARR · 0.25% SAM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505950" y="3355702"/>
            <a:ext cx="3693319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3750" b="1" spc="-112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€7.3M</a:t>
            </a:r>
            <a:endParaRPr lang="en-US" sz="3750" dirty="0"/>
          </a:p>
        </p:txBody>
      </p:sp>
      <p:sp>
        <p:nvSpPr>
          <p:cNvPr id="17" name="Text 15"/>
          <p:cNvSpPr/>
          <p:nvPr/>
        </p:nvSpPr>
        <p:spPr>
          <a:xfrm>
            <a:off x="9505950" y="3870052"/>
            <a:ext cx="3693319" cy="242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Business tier · ~1,225 firms · €99/seat · 5 seats</a:t>
            </a:r>
            <a:endParaRPr lang="en-US" sz="1088" dirty="0"/>
          </a:p>
        </p:txBody>
      </p:sp>
      <p:sp>
        <p:nvSpPr>
          <p:cNvPr id="18" name="Shape 16"/>
          <p:cNvSpPr/>
          <p:nvPr/>
        </p:nvSpPr>
        <p:spPr>
          <a:xfrm>
            <a:off x="13311188" y="2827064"/>
            <a:ext cx="3910013" cy="1504504"/>
          </a:xfrm>
          <a:prstGeom prst="roundRect">
            <a:avLst>
              <a:gd name="adj" fmla="val 8863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587413" y="3084239"/>
            <a:ext cx="3693319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24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DIRECT COMPETITORS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3587413" y="3355702"/>
            <a:ext cx="3693319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3750" b="1" spc="-112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Zero*</a:t>
            </a:r>
            <a:endParaRPr lang="en-US" sz="3750" dirty="0"/>
          </a:p>
        </p:txBody>
      </p:sp>
      <p:sp>
        <p:nvSpPr>
          <p:cNvPr id="21" name="Text 19"/>
          <p:cNvSpPr/>
          <p:nvPr/>
        </p:nvSpPr>
        <p:spPr>
          <a:xfrm>
            <a:off x="13587413" y="3870052"/>
            <a:ext cx="3693319" cy="2424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*To our knowledge — see note below</a:t>
            </a:r>
            <a:endParaRPr lang="en-US" sz="1088" dirty="0"/>
          </a:p>
        </p:txBody>
      </p:sp>
      <p:sp>
        <p:nvSpPr>
          <p:cNvPr id="22" name="Text 20"/>
          <p:cNvSpPr/>
          <p:nvPr/>
        </p:nvSpPr>
        <p:spPr>
          <a:xfrm>
            <a:off x="1066800" y="4661091"/>
            <a:ext cx="1905000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spc="225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8 TARGET SECTORS</a:t>
            </a:r>
            <a:endParaRPr lang="en-US" sz="1125" dirty="0"/>
          </a:p>
        </p:txBody>
      </p:sp>
      <p:sp>
        <p:nvSpPr>
          <p:cNvPr id="23" name="Shape 21"/>
          <p:cNvSpPr/>
          <p:nvPr/>
        </p:nvSpPr>
        <p:spPr>
          <a:xfrm>
            <a:off x="3067050" y="4661091"/>
            <a:ext cx="680070" cy="361950"/>
          </a:xfrm>
          <a:prstGeom prst="roundRect">
            <a:avLst>
              <a:gd name="adj" fmla="val 3684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28975" y="4746816"/>
            <a:ext cx="4324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Legal</a:t>
            </a:r>
            <a:endParaRPr lang="en-US" sz="1125" dirty="0"/>
          </a:p>
        </p:txBody>
      </p:sp>
      <p:sp>
        <p:nvSpPr>
          <p:cNvPr id="25" name="Shape 23"/>
          <p:cNvSpPr/>
          <p:nvPr/>
        </p:nvSpPr>
        <p:spPr>
          <a:xfrm>
            <a:off x="3842370" y="4661091"/>
            <a:ext cx="844228" cy="361950"/>
          </a:xfrm>
          <a:prstGeom prst="roundRect">
            <a:avLst>
              <a:gd name="adj" fmla="val 3684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004295" y="4746816"/>
            <a:ext cx="59657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Finance</a:t>
            </a:r>
            <a:endParaRPr lang="en-US" sz="1125" dirty="0"/>
          </a:p>
        </p:txBody>
      </p:sp>
      <p:sp>
        <p:nvSpPr>
          <p:cNvPr id="27" name="Shape 25"/>
          <p:cNvSpPr/>
          <p:nvPr/>
        </p:nvSpPr>
        <p:spPr>
          <a:xfrm>
            <a:off x="4781848" y="4661091"/>
            <a:ext cx="1038225" cy="361950"/>
          </a:xfrm>
          <a:prstGeom prst="roundRect">
            <a:avLst>
              <a:gd name="adj" fmla="val 3684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43773" y="4746816"/>
            <a:ext cx="79057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Healthcare</a:t>
            </a:r>
            <a:endParaRPr lang="en-US" sz="1125" dirty="0"/>
          </a:p>
        </p:txBody>
      </p:sp>
      <p:sp>
        <p:nvSpPr>
          <p:cNvPr id="29" name="Shape 27"/>
          <p:cNvSpPr/>
          <p:nvPr/>
        </p:nvSpPr>
        <p:spPr>
          <a:xfrm>
            <a:off x="5915323" y="4661091"/>
            <a:ext cx="512192" cy="361950"/>
          </a:xfrm>
          <a:prstGeom prst="roundRect">
            <a:avLst>
              <a:gd name="adj" fmla="val 3684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077248" y="4746816"/>
            <a:ext cx="26454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HR</a:t>
            </a:r>
            <a:endParaRPr lang="en-US" sz="1125" dirty="0"/>
          </a:p>
        </p:txBody>
      </p:sp>
      <p:sp>
        <p:nvSpPr>
          <p:cNvPr id="31" name="Shape 29"/>
          <p:cNvSpPr/>
          <p:nvPr/>
        </p:nvSpPr>
        <p:spPr>
          <a:xfrm>
            <a:off x="6522765" y="4661091"/>
            <a:ext cx="1043657" cy="361950"/>
          </a:xfrm>
          <a:prstGeom prst="roundRect">
            <a:avLst>
              <a:gd name="adj" fmla="val 3684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684690" y="4746816"/>
            <a:ext cx="79600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Real Estate</a:t>
            </a:r>
            <a:endParaRPr lang="en-US" sz="1125" dirty="0"/>
          </a:p>
        </p:txBody>
      </p:sp>
      <p:sp>
        <p:nvSpPr>
          <p:cNvPr id="33" name="Shape 31"/>
          <p:cNvSpPr/>
          <p:nvPr/>
        </p:nvSpPr>
        <p:spPr>
          <a:xfrm>
            <a:off x="7661672" y="4661091"/>
            <a:ext cx="1011436" cy="361950"/>
          </a:xfrm>
          <a:prstGeom prst="roundRect">
            <a:avLst>
              <a:gd name="adj" fmla="val 3684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823597" y="4746816"/>
            <a:ext cx="763786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Consulting</a:t>
            </a:r>
            <a:endParaRPr lang="en-US" sz="1125" dirty="0"/>
          </a:p>
        </p:txBody>
      </p:sp>
      <p:sp>
        <p:nvSpPr>
          <p:cNvPr id="35" name="Shape 33"/>
          <p:cNvSpPr/>
          <p:nvPr/>
        </p:nvSpPr>
        <p:spPr>
          <a:xfrm>
            <a:off x="8768358" y="4661091"/>
            <a:ext cx="1471315" cy="361950"/>
          </a:xfrm>
          <a:prstGeom prst="roundRect">
            <a:avLst>
              <a:gd name="adj" fmla="val 3684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930283" y="4746816"/>
            <a:ext cx="122366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Corporate / Board</a:t>
            </a:r>
            <a:endParaRPr lang="en-US" sz="1125" dirty="0"/>
          </a:p>
        </p:txBody>
      </p:sp>
      <p:sp>
        <p:nvSpPr>
          <p:cNvPr id="37" name="Shape 35"/>
          <p:cNvSpPr/>
          <p:nvPr/>
        </p:nvSpPr>
        <p:spPr>
          <a:xfrm>
            <a:off x="10334923" y="4661091"/>
            <a:ext cx="1152004" cy="361950"/>
          </a:xfrm>
          <a:prstGeom prst="roundRect">
            <a:avLst>
              <a:gd name="adj" fmla="val 3684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0496848" y="4746816"/>
            <a:ext cx="90435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Creative &amp; IP</a:t>
            </a:r>
            <a:endParaRPr lang="en-US" sz="1125" dirty="0"/>
          </a:p>
        </p:txBody>
      </p:sp>
      <p:sp>
        <p:nvSpPr>
          <p:cNvPr id="39" name="Text 37"/>
          <p:cNvSpPr/>
          <p:nvPr/>
        </p:nvSpPr>
        <p:spPr>
          <a:xfrm>
            <a:off x="1066800" y="5281589"/>
            <a:ext cx="16187738" cy="503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38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GDPR tailwind: </a:t>
            </a:r>
            <a:pPr algn="l" indent="0" marL="0">
              <a:lnSpc>
                <a:spcPct val="148000"/>
              </a:lnSpc>
              <a:buNone/>
            </a:pPr>
            <a:r>
              <a:rPr lang="en-US" sz="1238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European GDPR mandates exactly the controls AspisFile provides. Language-agnostic architecture — UI fully translatable, no barrier to EU-wide adoption across 24 official languages. </a:t>
            </a:r>
            <a:pPr algn="l" indent="0" marL="0">
              <a:lnSpc>
                <a:spcPct val="148000"/>
              </a:lnSpc>
              <a:buNone/>
            </a:pPr>
            <a:r>
              <a:rPr lang="en-US" sz="1238" b="1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Competitor note: </a:t>
            </a:r>
            <a:pPr algn="l" indent="0" marL="0">
              <a:lnSpc>
                <a:spcPct val="148000"/>
              </a:lnSpc>
              <a:buNone/>
            </a:pPr>
            <a:r>
              <a:rPr lang="en-US" sz="1238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to our knowledge, no product currently combines post-delivery revocation, a blockchain-anchored audit trail, and professional accessibility in a single platform.</a:t>
            </a:r>
            <a:endParaRPr lang="en-US" sz="1238" dirty="0"/>
          </a:p>
        </p:txBody>
      </p:sp>
      <p:sp>
        <p:nvSpPr>
          <p:cNvPr id="40" name="Text 38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5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234696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TARGET SECTORS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08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2753975" cy="10880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8 Sectors where document confidentiality is non-negotiable.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1066800" y="2861502"/>
            <a:ext cx="3910013" cy="1212726"/>
          </a:xfrm>
          <a:prstGeom prst="roundRect">
            <a:avLst>
              <a:gd name="adj" fmla="val 109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43025" y="3118677"/>
            <a:ext cx="3693319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Legal &amp; Law Firms</a:t>
            </a:r>
            <a:endParaRPr lang="en-US" sz="1425" dirty="0"/>
          </a:p>
        </p:txBody>
      </p:sp>
      <p:sp>
        <p:nvSpPr>
          <p:cNvPr id="7" name="Text 5"/>
          <p:cNvSpPr/>
          <p:nvPr/>
        </p:nvSpPr>
        <p:spPr>
          <a:xfrm>
            <a:off x="1343025" y="3408371"/>
            <a:ext cx="3458289" cy="446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NDAs, settlements, witness statements — confidentiality is a professional obligation.</a:t>
            </a:r>
            <a:endParaRPr lang="en-US" sz="1088" dirty="0"/>
          </a:p>
        </p:txBody>
      </p:sp>
      <p:sp>
        <p:nvSpPr>
          <p:cNvPr id="8" name="Shape 6"/>
          <p:cNvSpPr/>
          <p:nvPr/>
        </p:nvSpPr>
        <p:spPr>
          <a:xfrm>
            <a:off x="5148263" y="2861502"/>
            <a:ext cx="3910013" cy="1212726"/>
          </a:xfrm>
          <a:prstGeom prst="roundRect">
            <a:avLst>
              <a:gd name="adj" fmla="val 109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24488" y="3118677"/>
            <a:ext cx="3693319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Finance &amp; Accounting</a:t>
            </a:r>
            <a:endParaRPr lang="en-US" sz="1425" dirty="0"/>
          </a:p>
        </p:txBody>
      </p:sp>
      <p:sp>
        <p:nvSpPr>
          <p:cNvPr id="10" name="Text 8"/>
          <p:cNvSpPr/>
          <p:nvPr/>
        </p:nvSpPr>
        <p:spPr>
          <a:xfrm>
            <a:off x="5424488" y="3408371"/>
            <a:ext cx="3458289" cy="446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Board packs, audits, profit warnings — price-sensitive material shared daily.</a:t>
            </a:r>
            <a:endParaRPr lang="en-US" sz="1088" dirty="0"/>
          </a:p>
        </p:txBody>
      </p:sp>
      <p:sp>
        <p:nvSpPr>
          <p:cNvPr id="11" name="Shape 9"/>
          <p:cNvSpPr/>
          <p:nvPr/>
        </p:nvSpPr>
        <p:spPr>
          <a:xfrm>
            <a:off x="9229725" y="2861502"/>
            <a:ext cx="3910013" cy="1212726"/>
          </a:xfrm>
          <a:prstGeom prst="roundRect">
            <a:avLst>
              <a:gd name="adj" fmla="val 109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505950" y="3118677"/>
            <a:ext cx="3693319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Healthcare &amp; Life Sciences</a:t>
            </a:r>
            <a:endParaRPr lang="en-US" sz="1425" dirty="0"/>
          </a:p>
        </p:txBody>
      </p:sp>
      <p:sp>
        <p:nvSpPr>
          <p:cNvPr id="13" name="Text 11"/>
          <p:cNvSpPr/>
          <p:nvPr/>
        </p:nvSpPr>
        <p:spPr>
          <a:xfrm>
            <a:off x="9505950" y="3408371"/>
            <a:ext cx="3458289" cy="446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Patient records, trial data — GDPR/HIPAA make audit trails a legal requirement.</a:t>
            </a:r>
            <a:endParaRPr lang="en-US" sz="1088" dirty="0"/>
          </a:p>
        </p:txBody>
      </p:sp>
      <p:sp>
        <p:nvSpPr>
          <p:cNvPr id="14" name="Shape 12"/>
          <p:cNvSpPr/>
          <p:nvPr/>
        </p:nvSpPr>
        <p:spPr>
          <a:xfrm>
            <a:off x="13311188" y="2861502"/>
            <a:ext cx="3910013" cy="1212726"/>
          </a:xfrm>
          <a:prstGeom prst="roundRect">
            <a:avLst>
              <a:gd name="adj" fmla="val 109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3587413" y="3118677"/>
            <a:ext cx="3693319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HR &amp; People Teams</a:t>
            </a:r>
            <a:endParaRPr lang="en-US" sz="1425" dirty="0"/>
          </a:p>
        </p:txBody>
      </p:sp>
      <p:sp>
        <p:nvSpPr>
          <p:cNvPr id="16" name="Text 14"/>
          <p:cNvSpPr/>
          <p:nvPr/>
        </p:nvSpPr>
        <p:spPr>
          <a:xfrm>
            <a:off x="13587413" y="3408371"/>
            <a:ext cx="3458289" cy="446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Offer letters, settlements, redundancy lists — high sensitivity, zero controls today.</a:t>
            </a:r>
            <a:endParaRPr lang="en-US" sz="1088" dirty="0"/>
          </a:p>
        </p:txBody>
      </p:sp>
      <p:sp>
        <p:nvSpPr>
          <p:cNvPr id="17" name="Shape 15"/>
          <p:cNvSpPr/>
          <p:nvPr/>
        </p:nvSpPr>
        <p:spPr>
          <a:xfrm>
            <a:off x="1066800" y="4226628"/>
            <a:ext cx="3910013" cy="1212726"/>
          </a:xfrm>
          <a:prstGeom prst="roundRect">
            <a:avLst>
              <a:gd name="adj" fmla="val 109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43025" y="4483803"/>
            <a:ext cx="3693319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Real Estate</a:t>
            </a:r>
            <a:endParaRPr lang="en-US" sz="1425" dirty="0"/>
          </a:p>
        </p:txBody>
      </p:sp>
      <p:sp>
        <p:nvSpPr>
          <p:cNvPr id="19" name="Text 17"/>
          <p:cNvSpPr/>
          <p:nvPr/>
        </p:nvSpPr>
        <p:spPr>
          <a:xfrm>
            <a:off x="1343025" y="4773497"/>
            <a:ext cx="3458289" cy="446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Offering memoranda, appraisals — off-market deals blown by forwarded documents.</a:t>
            </a:r>
            <a:endParaRPr lang="en-US" sz="1088" dirty="0"/>
          </a:p>
        </p:txBody>
      </p:sp>
      <p:sp>
        <p:nvSpPr>
          <p:cNvPr id="20" name="Shape 18"/>
          <p:cNvSpPr/>
          <p:nvPr/>
        </p:nvSpPr>
        <p:spPr>
          <a:xfrm>
            <a:off x="5148263" y="4226628"/>
            <a:ext cx="3910013" cy="1212726"/>
          </a:xfrm>
          <a:prstGeom prst="roundRect">
            <a:avLst>
              <a:gd name="adj" fmla="val 109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24488" y="4483803"/>
            <a:ext cx="3693319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Consulting &amp; Advisory</a:t>
            </a:r>
            <a:endParaRPr lang="en-US" sz="1425" dirty="0"/>
          </a:p>
        </p:txBody>
      </p:sp>
      <p:sp>
        <p:nvSpPr>
          <p:cNvPr id="22" name="Text 20"/>
          <p:cNvSpPr/>
          <p:nvPr/>
        </p:nvSpPr>
        <p:spPr>
          <a:xfrm>
            <a:off x="5424488" y="4773497"/>
            <a:ext cx="3458289" cy="446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Strategy decks, proprietary research — IP that leaves with every document.</a:t>
            </a:r>
            <a:endParaRPr lang="en-US" sz="1088" dirty="0"/>
          </a:p>
        </p:txBody>
      </p:sp>
      <p:sp>
        <p:nvSpPr>
          <p:cNvPr id="23" name="Shape 21"/>
          <p:cNvSpPr/>
          <p:nvPr/>
        </p:nvSpPr>
        <p:spPr>
          <a:xfrm>
            <a:off x="9229725" y="4226628"/>
            <a:ext cx="3910013" cy="1212726"/>
          </a:xfrm>
          <a:prstGeom prst="roundRect">
            <a:avLst>
              <a:gd name="adj" fmla="val 109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505950" y="4483803"/>
            <a:ext cx="3693319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Corporate &amp; Board Level</a:t>
            </a:r>
            <a:endParaRPr lang="en-US" sz="1425" dirty="0"/>
          </a:p>
        </p:txBody>
      </p:sp>
      <p:sp>
        <p:nvSpPr>
          <p:cNvPr id="25" name="Text 23"/>
          <p:cNvSpPr/>
          <p:nvPr/>
        </p:nvSpPr>
        <p:spPr>
          <a:xfrm>
            <a:off x="9505950" y="4773497"/>
            <a:ext cx="3458289" cy="446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Succession, acquisition briefs — a document in the wrong hands is a material event.</a:t>
            </a:r>
            <a:endParaRPr lang="en-US" sz="1088" dirty="0"/>
          </a:p>
        </p:txBody>
      </p:sp>
      <p:sp>
        <p:nvSpPr>
          <p:cNvPr id="26" name="Shape 24"/>
          <p:cNvSpPr/>
          <p:nvPr/>
        </p:nvSpPr>
        <p:spPr>
          <a:xfrm>
            <a:off x="13311188" y="4226628"/>
            <a:ext cx="3910013" cy="1212726"/>
          </a:xfrm>
          <a:prstGeom prst="roundRect">
            <a:avLst>
              <a:gd name="adj" fmla="val 109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3587413" y="4483803"/>
            <a:ext cx="3693319" cy="251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25" b="1" spc="-14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Creative &amp; IP</a:t>
            </a:r>
            <a:endParaRPr lang="en-US" sz="1425" dirty="0"/>
          </a:p>
        </p:txBody>
      </p:sp>
      <p:sp>
        <p:nvSpPr>
          <p:cNvPr id="28" name="Text 26"/>
          <p:cNvSpPr/>
          <p:nvPr/>
        </p:nvSpPr>
        <p:spPr>
          <a:xfrm>
            <a:off x="13587413" y="4773497"/>
            <a:ext cx="3458289" cy="446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088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Unreleased campaigns, designs — commercially worthless once leaked.</a:t>
            </a:r>
            <a:endParaRPr lang="en-US" sz="1088" dirty="0"/>
          </a:p>
        </p:txBody>
      </p:sp>
      <p:sp>
        <p:nvSpPr>
          <p:cNvPr id="29" name="Text 27"/>
          <p:cNvSpPr/>
          <p:nvPr/>
        </p:nvSpPr>
        <p:spPr>
          <a:xfrm>
            <a:off x="1066800" y="9725025"/>
            <a:ext cx="463653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</a:t>
            </a:r>
            <a:endParaRPr lang="en-US" sz="9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9EE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66800" y="762000"/>
            <a:ext cx="2849880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MARKET ADVANTAGES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7013138" y="819150"/>
            <a:ext cx="284262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189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09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1066800" y="1390650"/>
            <a:ext cx="12573000" cy="5630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6000"/>
              </a:lnSpc>
              <a:buNone/>
            </a:pPr>
            <a:r>
              <a:rPr lang="en-US" sz="3900" b="1" spc="-98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Two structural advantages.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1066800" y="2374580"/>
            <a:ext cx="7858125" cy="1834753"/>
          </a:xfrm>
          <a:prstGeom prst="roundRect">
            <a:avLst>
              <a:gd name="adj" fmla="val 7268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43025" y="2631755"/>
            <a:ext cx="8036243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GDPR TAILWIND — THE REGULATORY MOAT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343025" y="2993705"/>
            <a:ext cx="7524845" cy="9965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EU GDPR mandates access logging, breach containment and revocation capability — AspisFile's audit trail and revocation directly satisfy these obligations, converting our value proposition from "nice to have" to compliance imperative. Portugal HQ makes GDPR-native architecture a procurement advantage. DORA, NIS2 and the AI Act only increase data-control obligations.</a:t>
            </a:r>
            <a:endParaRPr lang="en-US" sz="1275" dirty="0"/>
          </a:p>
        </p:txBody>
      </p:sp>
      <p:sp>
        <p:nvSpPr>
          <p:cNvPr id="8" name="Shape 6"/>
          <p:cNvSpPr/>
          <p:nvPr/>
        </p:nvSpPr>
        <p:spPr>
          <a:xfrm>
            <a:off x="9210675" y="2374580"/>
            <a:ext cx="7858125" cy="1834753"/>
          </a:xfrm>
          <a:prstGeom prst="roundRect">
            <a:avLst>
              <a:gd name="adj" fmla="val 7268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486900" y="2631755"/>
            <a:ext cx="8036243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300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LANGUAGE-AGNOSTIC — ZERO BARRIER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486900" y="2993705"/>
            <a:ext cx="7524845" cy="9965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8000"/>
              </a:lnSpc>
              <a:buNone/>
            </a:pPr>
            <a:r>
              <a:rPr lang="en-US" sz="127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AspisFile is not language-dependent — only the surface UI is currently English. The cryptographic engine, revocation, audit trail and watermarking are all language-independent. 24 official EU languages, 27 member states, addressable without product changes. Global TAM of ~5–6M businesses unrestricted by language.</a:t>
            </a:r>
            <a:endParaRPr lang="en-US" sz="1275" dirty="0"/>
          </a:p>
        </p:txBody>
      </p:sp>
      <p:sp>
        <p:nvSpPr>
          <p:cNvPr id="11" name="Text 9"/>
          <p:cNvSpPr/>
          <p:nvPr/>
        </p:nvSpPr>
        <p:spPr>
          <a:xfrm>
            <a:off x="1066800" y="9725025"/>
            <a:ext cx="876909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37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ASPISFILE · SEED ROUND · STRICTLY CONFIDENTIAL · LEGAL ENTITY REGISTERED IN CYPRUS (EU)</a:t>
            </a:r>
            <a:endParaRPr lang="en-US" sz="9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2026-07-07T15:36:07Z</dcterms:created>
  <dcterms:modified xsi:type="dcterms:W3CDTF">2026-07-07T15:36:07Z</dcterms:modified>
</cp:coreProperties>
</file>