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1811000" cy="16706850"/>
  <p:notesSz cx="16706850" cy="11811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image" Target="../media/image-2-13.png"/><Relationship Id="rId14" Type="http://schemas.openxmlformats.org/officeDocument/2006/relationships/image" Target="../media/image-2-14.svg"/><Relationship Id="rId15" Type="http://schemas.openxmlformats.org/officeDocument/2006/relationships/image" Target="../media/image-2-15.png"/><Relationship Id="rId16" Type="http://schemas.openxmlformats.org/officeDocument/2006/relationships/image" Target="../media/image-2-16.sv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1811000" cy="16706850"/>
          </a:xfrm>
          <a:prstGeom prst="rect">
            <a:avLst/>
          </a:prstGeom>
          <a:ln/>
          <a:effectLst>
            <a:outerShdw sx="100000" sy="100000" kx="0" ky="0" algn="bl" rotWithShape="0" blurRad="762000" dist="285750" dir="5400000">
              <a:srgbClr val="0E113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0" y="0"/>
            <a:ext cx="11811000" cy="3800624"/>
          </a:xfrm>
          <a:prstGeom prst="rect">
            <a:avLst/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2700000" scaled="0"/>
          </a:gra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7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72500" y="-290438"/>
            <a:ext cx="4381500" cy="4381500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6750" y="438150"/>
            <a:ext cx="495300" cy="495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314450" y="519113"/>
            <a:ext cx="1438282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spc="38" kern="0" dirty="0">
                <a:solidFill>
                  <a:srgbClr val="FFFFFF"/>
                </a:solidFill>
                <a:latin typeface="Geist" pitchFamily="34" charset="0"/>
                <a:ea typeface="Geist" pitchFamily="34" charset="-122"/>
                <a:cs typeface="Geist" pitchFamily="34" charset="-120"/>
              </a:rPr>
              <a:t>ASPIS</a:t>
            </a:r>
            <a:pPr algn="l" indent="0" marL="0">
              <a:buNone/>
            </a:pPr>
            <a:r>
              <a:rPr lang="en-US" sz="2025" spc="38" kern="0" dirty="0">
                <a:solidFill>
                  <a:srgbClr val="FFFFFF"/>
                </a:solidFill>
                <a:latin typeface="Geist" pitchFamily="34" charset="0"/>
                <a:ea typeface="Geist" pitchFamily="34" charset="-122"/>
                <a:cs typeface="Geist" pitchFamily="34" charset="-120"/>
              </a:rPr>
              <a:t>FILE</a:t>
            </a:r>
            <a:endParaRPr lang="en-US" sz="2025" dirty="0"/>
          </a:p>
        </p:txBody>
      </p:sp>
      <p:sp>
        <p:nvSpPr>
          <p:cNvPr id="7" name="Text 3"/>
          <p:cNvSpPr/>
          <p:nvPr/>
        </p:nvSpPr>
        <p:spPr>
          <a:xfrm>
            <a:off x="8481245" y="491505"/>
            <a:ext cx="2663005" cy="4266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70000"/>
              </a:lnSpc>
              <a:buNone/>
            </a:pPr>
            <a:r>
              <a:rPr lang="en-US" sz="900" spc="162" kern="0" dirty="0">
                <a:solidFill>
                  <a:srgbClr val="9DB4F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SEED ROUND · EXPLORATORY CRYPTOGRAPHIC FILE REVOCATION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66750" y="1257300"/>
            <a:ext cx="10791825" cy="11955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8000"/>
              </a:lnSpc>
              <a:buNone/>
            </a:pPr>
            <a:r>
              <a:rPr lang="en-US" sz="4650" b="1" spc="-163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 a file. Take it back, always.</a:t>
            </a:r>
            <a:endParaRPr lang="en-US" sz="4650" dirty="0"/>
          </a:p>
        </p:txBody>
      </p:sp>
      <p:sp>
        <p:nvSpPr>
          <p:cNvPr id="9" name="Text 5"/>
          <p:cNvSpPr/>
          <p:nvPr/>
        </p:nvSpPr>
        <p:spPr>
          <a:xfrm>
            <a:off x="666750" y="2586186"/>
            <a:ext cx="7456170" cy="852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25" dirty="0">
                <a:solidFill>
                  <a:srgbClr val="EAEFFB">
                    <a:alpha val="86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is post-delivery document control for professionals — </a:t>
            </a:r>
            <a:pPr algn="l" indent="0" marL="0">
              <a:lnSpc>
                <a:spcPct val="15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revoke any file after you've sent it </a:t>
            </a:r>
            <a:pPr algn="l" indent="0" marL="0">
              <a:lnSpc>
                <a:spcPct val="150000"/>
              </a:lnSpc>
              <a:buNone/>
            </a:pPr>
            <a:r>
              <a:rPr lang="en-US" sz="1425" dirty="0">
                <a:solidFill>
                  <a:srgbClr val="EAEFFB">
                    <a:alpha val="86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, on every device, permanently. A category that does not yet exist as a product.</a:t>
            </a:r>
            <a:endParaRPr lang="en-US" sz="1425" dirty="0"/>
          </a:p>
        </p:txBody>
      </p:sp>
      <p:sp>
        <p:nvSpPr>
          <p:cNvPr id="10" name="Shape 6"/>
          <p:cNvSpPr/>
          <p:nvPr/>
        </p:nvSpPr>
        <p:spPr>
          <a:xfrm>
            <a:off x="666750" y="4219724"/>
            <a:ext cx="10477500" cy="1270992"/>
          </a:xfrm>
          <a:prstGeom prst="roundRect">
            <a:avLst>
              <a:gd name="adj" fmla="val 10492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3281363" y="4229249"/>
            <a:ext cx="9525" cy="1251942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2" name="Text 8"/>
          <p:cNvSpPr/>
          <p:nvPr/>
        </p:nvSpPr>
        <p:spPr>
          <a:xfrm>
            <a:off x="923925" y="4457849"/>
            <a:ext cx="232076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spc="-85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400M+</a:t>
            </a:r>
            <a:endParaRPr lang="en-US" sz="2850" dirty="0"/>
          </a:p>
        </p:txBody>
      </p:sp>
      <p:sp>
        <p:nvSpPr>
          <p:cNvPr id="13" name="Text 9"/>
          <p:cNvSpPr/>
          <p:nvPr/>
        </p:nvSpPr>
        <p:spPr>
          <a:xfrm>
            <a:off x="923925" y="4905524"/>
            <a:ext cx="2320766" cy="2116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b="1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Professionals</a:t>
            </a:r>
            <a:endParaRPr lang="en-US" sz="1013" dirty="0"/>
          </a:p>
        </p:txBody>
      </p:sp>
      <p:sp>
        <p:nvSpPr>
          <p:cNvPr id="14" name="Text 10"/>
          <p:cNvSpPr/>
          <p:nvPr/>
        </p:nvSpPr>
        <p:spPr>
          <a:xfrm>
            <a:off x="923925" y="5083820"/>
            <a:ext cx="1562323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share sensitive docs daily</a:t>
            </a:r>
            <a:endParaRPr lang="en-US" sz="1013" dirty="0"/>
          </a:p>
        </p:txBody>
      </p:sp>
      <p:sp>
        <p:nvSpPr>
          <p:cNvPr id="15" name="Shape 11"/>
          <p:cNvSpPr/>
          <p:nvPr/>
        </p:nvSpPr>
        <p:spPr>
          <a:xfrm>
            <a:off x="5895975" y="4229249"/>
            <a:ext cx="9525" cy="1251942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16" name="Text 12"/>
          <p:cNvSpPr/>
          <p:nvPr/>
        </p:nvSpPr>
        <p:spPr>
          <a:xfrm>
            <a:off x="3538538" y="4457849"/>
            <a:ext cx="232076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spc="-85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ZERO</a:t>
            </a:r>
            <a:endParaRPr lang="en-US" sz="2850" dirty="0"/>
          </a:p>
        </p:txBody>
      </p:sp>
      <p:sp>
        <p:nvSpPr>
          <p:cNvPr id="17" name="Text 13"/>
          <p:cNvSpPr/>
          <p:nvPr/>
        </p:nvSpPr>
        <p:spPr>
          <a:xfrm>
            <a:off x="3538538" y="4905524"/>
            <a:ext cx="2320766" cy="2116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b="1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Direct competitors</a:t>
            </a:r>
            <a:endParaRPr lang="en-US" sz="1013" dirty="0"/>
          </a:p>
        </p:txBody>
      </p:sp>
      <p:sp>
        <p:nvSpPr>
          <p:cNvPr id="18" name="Text 14"/>
          <p:cNvSpPr/>
          <p:nvPr/>
        </p:nvSpPr>
        <p:spPr>
          <a:xfrm>
            <a:off x="3538538" y="5083820"/>
            <a:ext cx="2021607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 post-delivery revocation exists</a:t>
            </a:r>
            <a:endParaRPr lang="en-US" sz="1013" dirty="0"/>
          </a:p>
        </p:txBody>
      </p:sp>
      <p:sp>
        <p:nvSpPr>
          <p:cNvPr id="19" name="Shape 15"/>
          <p:cNvSpPr/>
          <p:nvPr/>
        </p:nvSpPr>
        <p:spPr>
          <a:xfrm>
            <a:off x="8510588" y="4229249"/>
            <a:ext cx="9525" cy="1251942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20" name="Text 16"/>
          <p:cNvSpPr/>
          <p:nvPr/>
        </p:nvSpPr>
        <p:spPr>
          <a:xfrm>
            <a:off x="6153150" y="4457849"/>
            <a:ext cx="232076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spc="-85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2.8M</a:t>
            </a:r>
            <a:endParaRPr lang="en-US" sz="2850" dirty="0"/>
          </a:p>
        </p:txBody>
      </p:sp>
      <p:sp>
        <p:nvSpPr>
          <p:cNvPr id="21" name="Text 17"/>
          <p:cNvSpPr/>
          <p:nvPr/>
        </p:nvSpPr>
        <p:spPr>
          <a:xfrm>
            <a:off x="6153150" y="4905524"/>
            <a:ext cx="2320766" cy="2116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b="1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 businesses</a:t>
            </a:r>
            <a:endParaRPr lang="en-US" sz="1013" dirty="0"/>
          </a:p>
        </p:txBody>
      </p:sp>
      <p:sp>
        <p:nvSpPr>
          <p:cNvPr id="22" name="Text 18"/>
          <p:cNvSpPr/>
          <p:nvPr/>
        </p:nvSpPr>
        <p:spPr>
          <a:xfrm>
            <a:off x="6153150" y="5083820"/>
            <a:ext cx="1573932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in the addressable market</a:t>
            </a:r>
            <a:endParaRPr lang="en-US" sz="1013" dirty="0"/>
          </a:p>
        </p:txBody>
      </p:sp>
      <p:sp>
        <p:nvSpPr>
          <p:cNvPr id="23" name="Text 19"/>
          <p:cNvSpPr/>
          <p:nvPr/>
        </p:nvSpPr>
        <p:spPr>
          <a:xfrm>
            <a:off x="8767763" y="4457849"/>
            <a:ext cx="2331244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spc="-85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Q3 2026</a:t>
            </a:r>
            <a:endParaRPr lang="en-US" sz="2850" dirty="0"/>
          </a:p>
        </p:txBody>
      </p:sp>
      <p:sp>
        <p:nvSpPr>
          <p:cNvPr id="24" name="Text 20"/>
          <p:cNvSpPr/>
          <p:nvPr/>
        </p:nvSpPr>
        <p:spPr>
          <a:xfrm>
            <a:off x="8767763" y="4905524"/>
            <a:ext cx="2331244" cy="2116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b="1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Production launch</a:t>
            </a:r>
            <a:endParaRPr lang="en-US" sz="1013" dirty="0"/>
          </a:p>
        </p:txBody>
      </p:sp>
      <p:sp>
        <p:nvSpPr>
          <p:cNvPr id="25" name="Text 21"/>
          <p:cNvSpPr/>
          <p:nvPr/>
        </p:nvSpPr>
        <p:spPr>
          <a:xfrm>
            <a:off x="8767763" y="5083820"/>
            <a:ext cx="1147465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first revenue event</a:t>
            </a:r>
            <a:endParaRPr lang="en-US" sz="1013" dirty="0"/>
          </a:p>
        </p:txBody>
      </p:sp>
      <p:sp>
        <p:nvSpPr>
          <p:cNvPr id="26" name="Text 22"/>
          <p:cNvSpPr/>
          <p:nvPr/>
        </p:nvSpPr>
        <p:spPr>
          <a:xfrm>
            <a:off x="666750" y="5814566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PROBLEM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666750" y="6133654"/>
            <a:ext cx="9810750" cy="966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875" spc="-37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Email was built for communication — </a:t>
            </a:r>
            <a:pPr algn="l" indent="0" marL="0">
              <a:lnSpc>
                <a:spcPct val="130000"/>
              </a:lnSpc>
              <a:buNone/>
            </a:pPr>
            <a:r>
              <a:rPr lang="en-US" sz="1875" spc="-37" kern="0" dirty="0">
                <a:solidFill>
                  <a:srgbClr val="1B3AA8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not for control. </a:t>
            </a:r>
            <a:pPr algn="l" indent="0" marL="0">
              <a:lnSpc>
                <a:spcPct val="130000"/>
              </a:lnSpc>
              <a:buNone/>
            </a:pPr>
            <a:r>
              <a:rPr lang="en-US" sz="1875" spc="-37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Once you press send, you lose all control: no visibility, no recall, no recourse. Every day professionals use email for sensitive documents, they are one forwarded message away from a crisis.</a:t>
            </a:r>
            <a:endParaRPr lang="en-US" sz="1875" dirty="0"/>
          </a:p>
        </p:txBody>
      </p:sp>
      <p:sp>
        <p:nvSpPr>
          <p:cNvPr id="28" name="Text 24"/>
          <p:cNvSpPr/>
          <p:nvPr/>
        </p:nvSpPr>
        <p:spPr>
          <a:xfrm>
            <a:off x="666750" y="7367141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SOLUTION — SEND · CONTROL · REVOKE</a:t>
            </a:r>
            <a:endParaRPr lang="en-US" sz="900" dirty="0"/>
          </a:p>
        </p:txBody>
      </p:sp>
      <p:sp>
        <p:nvSpPr>
          <p:cNvPr id="29" name="Shape 25"/>
          <p:cNvSpPr/>
          <p:nvPr/>
        </p:nvSpPr>
        <p:spPr>
          <a:xfrm>
            <a:off x="666750" y="7686229"/>
            <a:ext cx="3390900" cy="1962150"/>
          </a:xfrm>
          <a:prstGeom prst="roundRect">
            <a:avLst>
              <a:gd name="adj" fmla="val 67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0" name="Text 26"/>
          <p:cNvSpPr/>
          <p:nvPr/>
        </p:nvSpPr>
        <p:spPr>
          <a:xfrm>
            <a:off x="904875" y="7943404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01 · SEND</a:t>
            </a:r>
            <a:endParaRPr lang="en-US" sz="825" dirty="0"/>
          </a:p>
        </p:txBody>
      </p:sp>
      <p:sp>
        <p:nvSpPr>
          <p:cNvPr id="31" name="Text 27"/>
          <p:cNvSpPr/>
          <p:nvPr/>
        </p:nvSpPr>
        <p:spPr>
          <a:xfrm>
            <a:off x="904875" y="8172004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</a:t>
            </a:r>
            <a:endParaRPr lang="en-US" sz="2100" dirty="0"/>
          </a:p>
        </p:txBody>
      </p:sp>
      <p:sp>
        <p:nvSpPr>
          <p:cNvPr id="32" name="Text 28"/>
          <p:cNvSpPr/>
          <p:nvPr/>
        </p:nvSpPr>
        <p:spPr>
          <a:xfrm>
            <a:off x="904875" y="8533954"/>
            <a:ext cx="300209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Upload any file, add recipients, set access rules. An encrypted, per-recipient watermarked link — ready in under a minute, no installation.</a:t>
            </a:r>
            <a:endParaRPr lang="en-US" sz="1125" dirty="0"/>
          </a:p>
        </p:txBody>
      </p:sp>
      <p:sp>
        <p:nvSpPr>
          <p:cNvPr id="33" name="Shape 29"/>
          <p:cNvSpPr/>
          <p:nvPr/>
        </p:nvSpPr>
        <p:spPr>
          <a:xfrm>
            <a:off x="4210050" y="7686229"/>
            <a:ext cx="3390900" cy="1962150"/>
          </a:xfrm>
          <a:prstGeom prst="roundRect">
            <a:avLst>
              <a:gd name="adj" fmla="val 67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4448175" y="7943404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 · CONTROL</a:t>
            </a:r>
            <a:endParaRPr lang="en-US" sz="825" dirty="0"/>
          </a:p>
        </p:txBody>
      </p:sp>
      <p:sp>
        <p:nvSpPr>
          <p:cNvPr id="35" name="Text 31"/>
          <p:cNvSpPr/>
          <p:nvPr/>
        </p:nvSpPr>
        <p:spPr>
          <a:xfrm>
            <a:off x="4448175" y="8172004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Control</a:t>
            </a:r>
            <a:endParaRPr lang="en-US" sz="2100" dirty="0"/>
          </a:p>
        </p:txBody>
      </p:sp>
      <p:sp>
        <p:nvSpPr>
          <p:cNvPr id="36" name="Text 32"/>
          <p:cNvSpPr/>
          <p:nvPr/>
        </p:nvSpPr>
        <p:spPr>
          <a:xfrm>
            <a:off x="4448175" y="8533954"/>
            <a:ext cx="3002090" cy="681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open logged in real time — device, time, location. Restrict download, print and screen capture. Set automatic expiry.</a:t>
            </a:r>
            <a:endParaRPr lang="en-US" sz="1125" dirty="0"/>
          </a:p>
        </p:txBody>
      </p:sp>
      <p:sp>
        <p:nvSpPr>
          <p:cNvPr id="37" name="Shape 33"/>
          <p:cNvSpPr/>
          <p:nvPr/>
        </p:nvSpPr>
        <p:spPr>
          <a:xfrm>
            <a:off x="7753350" y="7686229"/>
            <a:ext cx="3390900" cy="1962150"/>
          </a:xfrm>
          <a:prstGeom prst="roundRect">
            <a:avLst>
              <a:gd name="adj" fmla="val 6796"/>
            </a:avLst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3600000" scaled="0"/>
          </a:gradFill>
          <a:ln/>
        </p:spPr>
      </p:sp>
      <p:sp>
        <p:nvSpPr>
          <p:cNvPr id="38" name="Text 34"/>
          <p:cNvSpPr/>
          <p:nvPr/>
        </p:nvSpPr>
        <p:spPr>
          <a:xfrm>
            <a:off x="7991475" y="7943404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5C82EE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 · REVOKE</a:t>
            </a:r>
            <a:endParaRPr lang="en-US" sz="825" dirty="0"/>
          </a:p>
        </p:txBody>
      </p:sp>
      <p:sp>
        <p:nvSpPr>
          <p:cNvPr id="39" name="Text 35"/>
          <p:cNvSpPr/>
          <p:nvPr/>
        </p:nvSpPr>
        <p:spPr>
          <a:xfrm>
            <a:off x="7991475" y="8172004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Revoke</a:t>
            </a:r>
            <a:endParaRPr lang="en-US" sz="2100" dirty="0"/>
          </a:p>
        </p:txBody>
      </p:sp>
      <p:sp>
        <p:nvSpPr>
          <p:cNvPr id="40" name="Text 36"/>
          <p:cNvSpPr/>
          <p:nvPr/>
        </p:nvSpPr>
        <p:spPr>
          <a:xfrm>
            <a:off x="7991475" y="8533954"/>
            <a:ext cx="300209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F2F5FC">
                    <a:alpha val="8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Click revoke — the encryption key is destroyed. The file becomes mathematically inert everywhere, including on our own servers. No recovery.</a:t>
            </a:r>
            <a:endParaRPr lang="en-US" sz="1125" dirty="0"/>
          </a:p>
        </p:txBody>
      </p:sp>
      <p:sp>
        <p:nvSpPr>
          <p:cNvPr id="41" name="Text 37"/>
          <p:cNvSpPr/>
          <p:nvPr/>
        </p:nvSpPr>
        <p:spPr>
          <a:xfrm>
            <a:off x="666750" y="9953179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MARKET &amp; MODEL</a:t>
            </a:r>
            <a:endParaRPr lang="en-US" sz="900" dirty="0"/>
          </a:p>
        </p:txBody>
      </p:sp>
      <p:sp>
        <p:nvSpPr>
          <p:cNvPr id="42" name="Shape 38"/>
          <p:cNvSpPr/>
          <p:nvPr/>
        </p:nvSpPr>
        <p:spPr>
          <a:xfrm>
            <a:off x="666750" y="10272266"/>
            <a:ext cx="5153025" cy="2443163"/>
          </a:xfrm>
          <a:prstGeom prst="roundRect">
            <a:avLst>
              <a:gd name="adj" fmla="val 5458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43" name="Text 39"/>
          <p:cNvSpPr/>
          <p:nvPr/>
        </p:nvSpPr>
        <p:spPr>
          <a:xfrm>
            <a:off x="942975" y="10529441"/>
            <a:ext cx="506063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44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WHY NOW</a:t>
            </a:r>
            <a:endParaRPr lang="en-US" sz="900" dirty="0"/>
          </a:p>
        </p:txBody>
      </p:sp>
      <p:sp>
        <p:nvSpPr>
          <p:cNvPr id="44" name="Text 40"/>
          <p:cNvSpPr/>
          <p:nvPr/>
        </p:nvSpPr>
        <p:spPr>
          <a:xfrm>
            <a:off x="942975" y="10829479"/>
            <a:ext cx="4738592" cy="638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GDPR tailwind.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 law mandates access logging, breach containment and revocation — converting us from "nice to have" to compliance imperative.</a:t>
            </a:r>
            <a:endParaRPr lang="en-US" sz="1125" dirty="0"/>
          </a:p>
        </p:txBody>
      </p:sp>
      <p:sp>
        <p:nvSpPr>
          <p:cNvPr id="45" name="Text 41"/>
          <p:cNvSpPr/>
          <p:nvPr/>
        </p:nvSpPr>
        <p:spPr>
          <a:xfrm>
            <a:off x="942975" y="11543854"/>
            <a:ext cx="4738592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Language-agnostic.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Only the surface UI is in English; 24 EU languages addressable with zero architecture change.</a:t>
            </a:r>
            <a:endParaRPr lang="en-US" sz="1125" dirty="0"/>
          </a:p>
        </p:txBody>
      </p:sp>
      <p:sp>
        <p:nvSpPr>
          <p:cNvPr id="46" name="Text 42"/>
          <p:cNvSpPr/>
          <p:nvPr/>
        </p:nvSpPr>
        <p:spPr>
          <a:xfrm>
            <a:off x="942975" y="12058204"/>
            <a:ext cx="4738592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Regulatory direction.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DORA, NIS2 and the AI Act all increase data-control obligations.</a:t>
            </a:r>
            <a:endParaRPr lang="en-US" sz="1125" dirty="0"/>
          </a:p>
        </p:txBody>
      </p:sp>
      <p:sp>
        <p:nvSpPr>
          <p:cNvPr id="47" name="Shape 43"/>
          <p:cNvSpPr/>
          <p:nvPr/>
        </p:nvSpPr>
        <p:spPr>
          <a:xfrm>
            <a:off x="5991225" y="10272266"/>
            <a:ext cx="5153025" cy="2443163"/>
          </a:xfrm>
          <a:prstGeom prst="roundRect">
            <a:avLst>
              <a:gd name="adj" fmla="val 5458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48" name="Text 44"/>
          <p:cNvSpPr/>
          <p:nvPr/>
        </p:nvSpPr>
        <p:spPr>
          <a:xfrm>
            <a:off x="6267450" y="10529441"/>
            <a:ext cx="506063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44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REVENUE MODEL — PER-SEAT SAAS</a:t>
            </a:r>
            <a:endParaRPr lang="en-US" sz="900" dirty="0"/>
          </a:p>
        </p:txBody>
      </p:sp>
      <p:sp>
        <p:nvSpPr>
          <p:cNvPr id="49" name="Text 45"/>
          <p:cNvSpPr/>
          <p:nvPr/>
        </p:nvSpPr>
        <p:spPr>
          <a:xfrm>
            <a:off x="6267450" y="10829479"/>
            <a:ext cx="4738592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Base case ≈ €7.3M ARR.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0.25% of European SAM (~1,225 accounts) on the €99/seat Business tier at 5 avg seats.</a:t>
            </a:r>
            <a:endParaRPr lang="en-US" sz="1125" dirty="0"/>
          </a:p>
        </p:txBody>
      </p:sp>
      <p:sp>
        <p:nvSpPr>
          <p:cNvPr id="50" name="Text 46"/>
          <p:cNvSpPr/>
          <p:nvPr/>
        </p:nvSpPr>
        <p:spPr>
          <a:xfrm>
            <a:off x="6267450" y="11343829"/>
            <a:ext cx="4245025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Conservative ≈ €329K ARR.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Entry via the €49/mo Starter tier.</a:t>
            </a:r>
            <a:endParaRPr lang="en-US" sz="1125" dirty="0"/>
          </a:p>
        </p:txBody>
      </p:sp>
      <p:sp>
        <p:nvSpPr>
          <p:cNvPr id="51" name="Text 47"/>
          <p:cNvSpPr/>
          <p:nvPr/>
        </p:nvSpPr>
        <p:spPr>
          <a:xfrm>
            <a:off x="6267450" y="11658154"/>
            <a:ext cx="4738592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Three tiers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from €49/mo Starter to custom Enterprise — recipients never pay, only senders need a seat.</a:t>
            </a:r>
            <a:endParaRPr lang="en-US" sz="1125" dirty="0"/>
          </a:p>
        </p:txBody>
      </p:sp>
      <p:sp>
        <p:nvSpPr>
          <p:cNvPr id="52" name="Text 48"/>
          <p:cNvSpPr/>
          <p:nvPr/>
        </p:nvSpPr>
        <p:spPr>
          <a:xfrm>
            <a:off x="666750" y="13020229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TRACTION &amp; TEAM</a:t>
            </a:r>
            <a:endParaRPr lang="en-US" sz="900" dirty="0"/>
          </a:p>
        </p:txBody>
      </p:sp>
      <p:sp>
        <p:nvSpPr>
          <p:cNvPr id="53" name="Shape 49"/>
          <p:cNvSpPr/>
          <p:nvPr/>
        </p:nvSpPr>
        <p:spPr>
          <a:xfrm>
            <a:off x="666750" y="13339316"/>
            <a:ext cx="5153025" cy="1915418"/>
          </a:xfrm>
          <a:prstGeom prst="roundRect">
            <a:avLst>
              <a:gd name="adj" fmla="val 6962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54" name="Text 50"/>
          <p:cNvSpPr/>
          <p:nvPr/>
        </p:nvSpPr>
        <p:spPr>
          <a:xfrm>
            <a:off x="923925" y="13577441"/>
            <a:ext cx="5102543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-2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Andrew Georgiou</a:t>
            </a:r>
            <a:endParaRPr lang="en-US" sz="1500" dirty="0"/>
          </a:p>
        </p:txBody>
      </p:sp>
      <p:sp>
        <p:nvSpPr>
          <p:cNvPr id="55" name="Text 51"/>
          <p:cNvSpPr/>
          <p:nvPr/>
        </p:nvSpPr>
        <p:spPr>
          <a:xfrm>
            <a:off x="923925" y="13877479"/>
            <a:ext cx="510254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9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CO-FOUNDER</a:t>
            </a:r>
            <a:endParaRPr lang="en-US" sz="825" dirty="0"/>
          </a:p>
        </p:txBody>
      </p:sp>
      <p:sp>
        <p:nvSpPr>
          <p:cNvPr id="56" name="Text 52"/>
          <p:cNvSpPr/>
          <p:nvPr/>
        </p:nvSpPr>
        <p:spPr>
          <a:xfrm>
            <a:off x="822325" y="14144179"/>
            <a:ext cx="4816475" cy="9105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30+ years global product leadership — automotive, manufacturing, hardware-software</a:t>
            </a:r>
            <a:endParaRPr lang="en-US" sz="1013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Co-Founder pOcpac — 750K+ units sold across 21 countries</a:t>
            </a:r>
            <a:endParaRPr lang="en-US" sz="1013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Lead industrialisation — Porsche P983 EV battery assembly</a:t>
            </a:r>
            <a:endParaRPr lang="en-US" sz="1013" dirty="0"/>
          </a:p>
        </p:txBody>
      </p:sp>
      <p:sp>
        <p:nvSpPr>
          <p:cNvPr id="57" name="Shape 53"/>
          <p:cNvSpPr/>
          <p:nvPr/>
        </p:nvSpPr>
        <p:spPr>
          <a:xfrm>
            <a:off x="5991225" y="13339316"/>
            <a:ext cx="5153025" cy="1915418"/>
          </a:xfrm>
          <a:prstGeom prst="roundRect">
            <a:avLst>
              <a:gd name="adj" fmla="val 6962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58" name="Text 54"/>
          <p:cNvSpPr/>
          <p:nvPr/>
        </p:nvSpPr>
        <p:spPr>
          <a:xfrm>
            <a:off x="6248400" y="13577441"/>
            <a:ext cx="5102543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-2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Panageotis (Pano) Georgeou</a:t>
            </a:r>
            <a:endParaRPr lang="en-US" sz="1500" dirty="0"/>
          </a:p>
        </p:txBody>
      </p:sp>
      <p:sp>
        <p:nvSpPr>
          <p:cNvPr id="59" name="Text 55"/>
          <p:cNvSpPr/>
          <p:nvPr/>
        </p:nvSpPr>
        <p:spPr>
          <a:xfrm>
            <a:off x="6248400" y="13877479"/>
            <a:ext cx="510254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9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CO-FOUNDER &amp; TECHNICAL DIRECTOR</a:t>
            </a:r>
            <a:endParaRPr lang="en-US" sz="825" dirty="0"/>
          </a:p>
        </p:txBody>
      </p:sp>
      <p:sp>
        <p:nvSpPr>
          <p:cNvPr id="60" name="Text 56"/>
          <p:cNvSpPr/>
          <p:nvPr/>
        </p:nvSpPr>
        <p:spPr>
          <a:xfrm>
            <a:off x="6146800" y="14144179"/>
            <a:ext cx="4816475" cy="9105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35+ years executive leadership — CEO, Technical Director, COO</a:t>
            </a:r>
            <a:endParaRPr lang="en-US" sz="1013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Technical Director, Dürr Africa — turnkey programmes for VW, BMW, Mercedes, Ford</a:t>
            </a:r>
            <a:endParaRPr lang="en-US" sz="1013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EU national, Portugal-based — GDPR-native operation</a:t>
            </a:r>
            <a:endParaRPr lang="en-US" sz="1013" dirty="0"/>
          </a:p>
        </p:txBody>
      </p:sp>
      <p:sp>
        <p:nvSpPr>
          <p:cNvPr id="61" name="Shape 57"/>
          <p:cNvSpPr/>
          <p:nvPr/>
        </p:nvSpPr>
        <p:spPr>
          <a:xfrm>
            <a:off x="666750" y="15559534"/>
            <a:ext cx="10477500" cy="1717328"/>
          </a:xfrm>
          <a:prstGeom prst="roundRect">
            <a:avLst>
              <a:gd name="adj" fmla="val 8874"/>
            </a:avLst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2700000" scaled="0"/>
          </a:gradFill>
          <a:ln/>
        </p:spPr>
      </p:sp>
      <p:sp>
        <p:nvSpPr>
          <p:cNvPr id="62" name="Text 58"/>
          <p:cNvSpPr/>
          <p:nvPr/>
        </p:nvSpPr>
        <p:spPr>
          <a:xfrm>
            <a:off x="1028700" y="15883384"/>
            <a:ext cx="1072896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5C82EE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ASK</a:t>
            </a:r>
            <a:endParaRPr lang="en-US" sz="900" dirty="0"/>
          </a:p>
        </p:txBody>
      </p:sp>
      <p:sp>
        <p:nvSpPr>
          <p:cNvPr id="63" name="Text 59"/>
          <p:cNvSpPr/>
          <p:nvPr/>
        </p:nvSpPr>
        <p:spPr>
          <a:xfrm>
            <a:off x="1028700" y="16221521"/>
            <a:ext cx="246221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5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€750K–1.25M</a:t>
            </a:r>
            <a:endParaRPr lang="en-US" sz="2250" dirty="0"/>
          </a:p>
        </p:txBody>
      </p:sp>
      <p:sp>
        <p:nvSpPr>
          <p:cNvPr id="64" name="Text 60"/>
          <p:cNvSpPr/>
          <p:nvPr/>
        </p:nvSpPr>
        <p:spPr>
          <a:xfrm>
            <a:off x="1028700" y="16592996"/>
            <a:ext cx="2314575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F2F5FC">
                    <a:alpha val="7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Seed round — exploratory, first institutional or strategic capital</a:t>
            </a:r>
            <a:endParaRPr lang="en-US" sz="1013" dirty="0"/>
          </a:p>
        </p:txBody>
      </p:sp>
      <p:sp>
        <p:nvSpPr>
          <p:cNvPr id="65" name="Text 61"/>
          <p:cNvSpPr/>
          <p:nvPr/>
        </p:nvSpPr>
        <p:spPr>
          <a:xfrm>
            <a:off x="3533775" y="16221521"/>
            <a:ext cx="246221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5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€3.0M</a:t>
            </a:r>
            <a:endParaRPr lang="en-US" sz="2250" dirty="0"/>
          </a:p>
        </p:txBody>
      </p:sp>
      <p:sp>
        <p:nvSpPr>
          <p:cNvPr id="66" name="Text 62"/>
          <p:cNvSpPr/>
          <p:nvPr/>
        </p:nvSpPr>
        <p:spPr>
          <a:xfrm>
            <a:off x="3533775" y="16592996"/>
            <a:ext cx="2314575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F2F5FC">
                    <a:alpha val="7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Pre-money anchor — benchmarked European seed 2024–26</a:t>
            </a:r>
            <a:endParaRPr lang="en-US" sz="1013" dirty="0"/>
          </a:p>
        </p:txBody>
      </p:sp>
      <p:sp>
        <p:nvSpPr>
          <p:cNvPr id="67" name="Text 63"/>
          <p:cNvSpPr/>
          <p:nvPr/>
        </p:nvSpPr>
        <p:spPr>
          <a:xfrm>
            <a:off x="6038850" y="16221521"/>
            <a:ext cx="246221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5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~20%</a:t>
            </a:r>
            <a:endParaRPr lang="en-US" sz="2250" dirty="0"/>
          </a:p>
        </p:txBody>
      </p:sp>
      <p:sp>
        <p:nvSpPr>
          <p:cNvPr id="68" name="Text 64"/>
          <p:cNvSpPr/>
          <p:nvPr/>
        </p:nvSpPr>
        <p:spPr>
          <a:xfrm>
            <a:off x="6038850" y="16592996"/>
            <a:ext cx="2314575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F2F5FC">
                    <a:alpha val="7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Anchor dilution — compressed by investor network &amp; pipeline</a:t>
            </a:r>
            <a:endParaRPr lang="en-US" sz="1013" dirty="0"/>
          </a:p>
        </p:txBody>
      </p:sp>
      <p:sp>
        <p:nvSpPr>
          <p:cNvPr id="69" name="Text 65"/>
          <p:cNvSpPr/>
          <p:nvPr/>
        </p:nvSpPr>
        <p:spPr>
          <a:xfrm>
            <a:off x="8543925" y="16221521"/>
            <a:ext cx="246221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b="1" spc="-5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Q3 2027</a:t>
            </a:r>
            <a:endParaRPr lang="en-US" sz="2250" dirty="0"/>
          </a:p>
        </p:txBody>
      </p:sp>
      <p:sp>
        <p:nvSpPr>
          <p:cNvPr id="70" name="Text 66"/>
          <p:cNvSpPr/>
          <p:nvPr/>
        </p:nvSpPr>
        <p:spPr>
          <a:xfrm>
            <a:off x="8543925" y="16592996"/>
            <a:ext cx="2314575" cy="398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13" dirty="0">
                <a:solidFill>
                  <a:srgbClr val="F2F5FC">
                    <a:alpha val="7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Series A readiness — €400K+ ARR, ISO 27001, named pipeline</a:t>
            </a:r>
            <a:endParaRPr lang="en-US" sz="1013" dirty="0"/>
          </a:p>
        </p:txBody>
      </p:sp>
      <p:sp>
        <p:nvSpPr>
          <p:cNvPr id="71" name="Shape 67"/>
          <p:cNvSpPr/>
          <p:nvPr/>
        </p:nvSpPr>
        <p:spPr>
          <a:xfrm>
            <a:off x="0" y="17600712"/>
            <a:ext cx="1181100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72" name="Text 68"/>
          <p:cNvSpPr/>
          <p:nvPr/>
        </p:nvSpPr>
        <p:spPr>
          <a:xfrm>
            <a:off x="666750" y="17838837"/>
            <a:ext cx="4093756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26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STRICTLY CONFIDENTIAL — NOT FOR DISTRIBUTION</a:t>
            </a:r>
            <a:endParaRPr lang="en-US" sz="900" dirty="0"/>
          </a:p>
        </p:txBody>
      </p:sp>
      <p:sp>
        <p:nvSpPr>
          <p:cNvPr id="73" name="Text 69"/>
          <p:cNvSpPr/>
          <p:nvPr/>
        </p:nvSpPr>
        <p:spPr>
          <a:xfrm>
            <a:off x="8112993" y="17838837"/>
            <a:ext cx="333438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hello@aspisfile.com · www.aspisfile.com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1811000" cy="16706850"/>
          </a:xfrm>
          <a:prstGeom prst="rect">
            <a:avLst/>
          </a:prstGeom>
          <a:ln/>
          <a:effectLst>
            <a:outerShdw sx="100000" sy="100000" kx="0" ky="0" algn="bl" rotWithShape="0" blurRad="762000" dist="285750" dir="5400000">
              <a:srgbClr val="0E113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0" y="0"/>
            <a:ext cx="11811000" cy="3800624"/>
          </a:xfrm>
          <a:prstGeom prst="rect">
            <a:avLst/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2700000" scaled="0"/>
          </a:gra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7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72500" y="-290438"/>
            <a:ext cx="4381500" cy="4381500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6750" y="438150"/>
            <a:ext cx="495300" cy="495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314450" y="519113"/>
            <a:ext cx="1438282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spc="38" kern="0" dirty="0">
                <a:solidFill>
                  <a:srgbClr val="FFFFFF"/>
                </a:solidFill>
                <a:latin typeface="Geist" pitchFamily="34" charset="0"/>
                <a:ea typeface="Geist" pitchFamily="34" charset="-122"/>
                <a:cs typeface="Geist" pitchFamily="34" charset="-120"/>
              </a:rPr>
              <a:t>ASPIS</a:t>
            </a:r>
            <a:pPr algn="l" indent="0" marL="0">
              <a:buNone/>
            </a:pPr>
            <a:r>
              <a:rPr lang="en-US" sz="2025" spc="38" kern="0" dirty="0">
                <a:solidFill>
                  <a:srgbClr val="FFFFFF"/>
                </a:solidFill>
                <a:latin typeface="Geist" pitchFamily="34" charset="0"/>
                <a:ea typeface="Geist" pitchFamily="34" charset="-122"/>
                <a:cs typeface="Geist" pitchFamily="34" charset="-120"/>
              </a:rPr>
              <a:t>FILE</a:t>
            </a:r>
            <a:endParaRPr lang="en-US" sz="2025" dirty="0"/>
          </a:p>
        </p:txBody>
      </p:sp>
      <p:sp>
        <p:nvSpPr>
          <p:cNvPr id="7" name="Text 3"/>
          <p:cNvSpPr/>
          <p:nvPr/>
        </p:nvSpPr>
        <p:spPr>
          <a:xfrm>
            <a:off x="8481245" y="491505"/>
            <a:ext cx="2663005" cy="4266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70000"/>
              </a:lnSpc>
              <a:buNone/>
            </a:pPr>
            <a:r>
              <a:rPr lang="en-US" sz="900" spc="162" kern="0" dirty="0">
                <a:solidFill>
                  <a:srgbClr val="9DB4F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CRYPTOGRAPHIC FILE REVOCATION LAUNCHING Q3 2026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66750" y="1257300"/>
            <a:ext cx="10791825" cy="11955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8000"/>
              </a:lnSpc>
              <a:buNone/>
            </a:pPr>
            <a:r>
              <a:rPr lang="en-US" sz="4650" b="1" spc="-163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Your files. Your rules. Always.</a:t>
            </a:r>
            <a:endParaRPr lang="en-US" sz="4650" dirty="0"/>
          </a:p>
        </p:txBody>
      </p:sp>
      <p:sp>
        <p:nvSpPr>
          <p:cNvPr id="9" name="Text 5"/>
          <p:cNvSpPr/>
          <p:nvPr/>
        </p:nvSpPr>
        <p:spPr>
          <a:xfrm>
            <a:off x="666750" y="2586186"/>
            <a:ext cx="7456170" cy="852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25" dirty="0">
                <a:solidFill>
                  <a:srgbClr val="EAEFFB">
                    <a:alpha val="86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AspisFile is a </a:t>
            </a:r>
            <a:pPr algn="l" indent="0" marL="0">
              <a:lnSpc>
                <a:spcPct val="15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file control platform — not a file-sharing app. </a:t>
            </a:r>
            <a:pPr algn="l" indent="0" marL="0">
              <a:lnSpc>
                <a:spcPct val="150000"/>
              </a:lnSpc>
              <a:buNone/>
            </a:pPr>
            <a:r>
              <a:rPr lang="en-US" sz="1425" dirty="0">
                <a:solidFill>
                  <a:srgbClr val="EAEFFB">
                    <a:alpha val="86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 confidential documents and keep complete authority: revoke access from anywhere. When you take a file back, the encryption key is destroyed — not disabled.</a:t>
            </a:r>
            <a:endParaRPr lang="en-US" sz="1425" dirty="0"/>
          </a:p>
        </p:txBody>
      </p:sp>
      <p:sp>
        <p:nvSpPr>
          <p:cNvPr id="10" name="Text 6"/>
          <p:cNvSpPr/>
          <p:nvPr/>
        </p:nvSpPr>
        <p:spPr>
          <a:xfrm>
            <a:off x="666750" y="4219724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HOW IT WORKS</a:t>
            </a:r>
            <a:endParaRPr lang="en-US" sz="900" dirty="0"/>
          </a:p>
        </p:txBody>
      </p:sp>
      <p:sp>
        <p:nvSpPr>
          <p:cNvPr id="11" name="Shape 7"/>
          <p:cNvSpPr/>
          <p:nvPr/>
        </p:nvSpPr>
        <p:spPr>
          <a:xfrm>
            <a:off x="666750" y="4538811"/>
            <a:ext cx="3390900" cy="1962150"/>
          </a:xfrm>
          <a:prstGeom prst="roundRect">
            <a:avLst>
              <a:gd name="adj" fmla="val 67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904875" y="4795986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01 · SEND</a:t>
            </a:r>
            <a:endParaRPr lang="en-US" sz="825" dirty="0"/>
          </a:p>
        </p:txBody>
      </p:sp>
      <p:sp>
        <p:nvSpPr>
          <p:cNvPr id="13" name="Text 9"/>
          <p:cNvSpPr/>
          <p:nvPr/>
        </p:nvSpPr>
        <p:spPr>
          <a:xfrm>
            <a:off x="904875" y="5024586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Send</a:t>
            </a:r>
            <a:endParaRPr lang="en-US" sz="2100" dirty="0"/>
          </a:p>
        </p:txBody>
      </p:sp>
      <p:sp>
        <p:nvSpPr>
          <p:cNvPr id="14" name="Text 10"/>
          <p:cNvSpPr/>
          <p:nvPr/>
        </p:nvSpPr>
        <p:spPr>
          <a:xfrm>
            <a:off x="904875" y="5386536"/>
            <a:ext cx="3002090" cy="681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Upload any file — PDF, Word, Excel, image. Add recipients, set expiry and access rules. A watermarked link, ready in under a minute.</a:t>
            </a:r>
            <a:endParaRPr lang="en-US" sz="1125" dirty="0"/>
          </a:p>
        </p:txBody>
      </p:sp>
      <p:sp>
        <p:nvSpPr>
          <p:cNvPr id="15" name="Shape 11"/>
          <p:cNvSpPr/>
          <p:nvPr/>
        </p:nvSpPr>
        <p:spPr>
          <a:xfrm>
            <a:off x="4210050" y="4538811"/>
            <a:ext cx="3390900" cy="1962150"/>
          </a:xfrm>
          <a:prstGeom prst="roundRect">
            <a:avLst>
              <a:gd name="adj" fmla="val 6796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4448175" y="4795986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 · CONTROL</a:t>
            </a:r>
            <a:endParaRPr lang="en-US" sz="825" dirty="0"/>
          </a:p>
        </p:txBody>
      </p:sp>
      <p:sp>
        <p:nvSpPr>
          <p:cNvPr id="17" name="Text 13"/>
          <p:cNvSpPr/>
          <p:nvPr/>
        </p:nvSpPr>
        <p:spPr>
          <a:xfrm>
            <a:off x="4448175" y="5024586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Control</a:t>
            </a:r>
            <a:endParaRPr lang="en-US" sz="2100" dirty="0"/>
          </a:p>
        </p:txBody>
      </p:sp>
      <p:sp>
        <p:nvSpPr>
          <p:cNvPr id="18" name="Text 14"/>
          <p:cNvSpPr/>
          <p:nvPr/>
        </p:nvSpPr>
        <p:spPr>
          <a:xfrm>
            <a:off x="4448175" y="5386536"/>
            <a:ext cx="3002090" cy="681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See every open in real time. Restrict download, print and screen recording. A legal overlay is accepted on every open.</a:t>
            </a:r>
            <a:endParaRPr lang="en-US" sz="1125" dirty="0"/>
          </a:p>
        </p:txBody>
      </p:sp>
      <p:sp>
        <p:nvSpPr>
          <p:cNvPr id="19" name="Shape 15"/>
          <p:cNvSpPr/>
          <p:nvPr/>
        </p:nvSpPr>
        <p:spPr>
          <a:xfrm>
            <a:off x="7753350" y="4538811"/>
            <a:ext cx="3390900" cy="1962150"/>
          </a:xfrm>
          <a:prstGeom prst="roundRect">
            <a:avLst>
              <a:gd name="adj" fmla="val 6796"/>
            </a:avLst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3600000" scaled="0"/>
          </a:gradFill>
          <a:ln/>
        </p:spPr>
      </p:sp>
      <p:sp>
        <p:nvSpPr>
          <p:cNvPr id="20" name="Text 16"/>
          <p:cNvSpPr/>
          <p:nvPr/>
        </p:nvSpPr>
        <p:spPr>
          <a:xfrm>
            <a:off x="7991475" y="4795986"/>
            <a:ext cx="3206115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149" kern="0" dirty="0">
                <a:solidFill>
                  <a:srgbClr val="5C82EE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 · REVOKE</a:t>
            </a:r>
            <a:endParaRPr lang="en-US" sz="825" dirty="0"/>
          </a:p>
        </p:txBody>
      </p:sp>
      <p:sp>
        <p:nvSpPr>
          <p:cNvPr id="21" name="Text 17"/>
          <p:cNvSpPr/>
          <p:nvPr/>
        </p:nvSpPr>
        <p:spPr>
          <a:xfrm>
            <a:off x="7991475" y="5024586"/>
            <a:ext cx="32061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spc="-52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Revoke</a:t>
            </a:r>
            <a:endParaRPr lang="en-US" sz="2100" dirty="0"/>
          </a:p>
        </p:txBody>
      </p:sp>
      <p:sp>
        <p:nvSpPr>
          <p:cNvPr id="22" name="Text 18"/>
          <p:cNvSpPr/>
          <p:nvPr/>
        </p:nvSpPr>
        <p:spPr>
          <a:xfrm>
            <a:off x="7991475" y="5386536"/>
            <a:ext cx="300209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F2F5FC">
                    <a:alpha val="80000"/>
                  </a:srgbClr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One click destroys the key. The file is unreadable on every device, everywhere — including our servers. No copies, no caches, no way back in.</a:t>
            </a:r>
            <a:endParaRPr lang="en-US" sz="1125" dirty="0"/>
          </a:p>
        </p:txBody>
      </p:sp>
      <p:sp>
        <p:nvSpPr>
          <p:cNvPr id="23" name="Text 19"/>
          <p:cNvSpPr/>
          <p:nvPr/>
        </p:nvSpPr>
        <p:spPr>
          <a:xfrm>
            <a:off x="666750" y="6805761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THE PROTECTION BEHIND IT</a:t>
            </a:r>
            <a:endParaRPr lang="en-US" sz="900" dirty="0"/>
          </a:p>
        </p:txBody>
      </p:sp>
      <p:sp>
        <p:nvSpPr>
          <p:cNvPr id="24" name="Shape 20"/>
          <p:cNvSpPr/>
          <p:nvPr/>
        </p:nvSpPr>
        <p:spPr>
          <a:xfrm>
            <a:off x="666750" y="7124849"/>
            <a:ext cx="5153025" cy="2043113"/>
          </a:xfrm>
          <a:prstGeom prst="roundRect">
            <a:avLst>
              <a:gd name="adj" fmla="val 6527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942975" y="7382024"/>
            <a:ext cx="506063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44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FILE SECURITY — UNBREAKABLE</a:t>
            </a:r>
            <a:endParaRPr lang="en-US" sz="900" dirty="0"/>
          </a:p>
        </p:txBody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2975" y="7691586"/>
            <a:ext cx="171450" cy="17145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1228725" y="7682061"/>
            <a:ext cx="4426089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AES-256 encryption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your key is never stored on our servers.</a:t>
            </a:r>
            <a:endParaRPr lang="en-US" sz="1125" dirty="0"/>
          </a:p>
        </p:txBody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2975" y="8005911"/>
            <a:ext cx="171450" cy="17145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228725" y="7996386"/>
            <a:ext cx="44442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Split-key architecture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we never hold enough to open your file on our own.</a:t>
            </a:r>
            <a:endParaRPr lang="en-US" sz="1125" dirty="0"/>
          </a:p>
        </p:txBody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42975" y="8520261"/>
            <a:ext cx="171450" cy="17145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228725" y="8510736"/>
            <a:ext cx="4683197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Zero plaintext on server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a breach exposes nothing recoverable.</a:t>
            </a:r>
            <a:endParaRPr lang="en-US" sz="1125" dirty="0"/>
          </a:p>
        </p:txBody>
      </p:sp>
      <p:sp>
        <p:nvSpPr>
          <p:cNvPr id="32" name="Shape 25"/>
          <p:cNvSpPr/>
          <p:nvPr/>
        </p:nvSpPr>
        <p:spPr>
          <a:xfrm>
            <a:off x="5991225" y="7124849"/>
            <a:ext cx="5153025" cy="2043113"/>
          </a:xfrm>
          <a:prstGeom prst="roundRect">
            <a:avLst>
              <a:gd name="adj" fmla="val 6527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33" name="Text 26"/>
          <p:cNvSpPr/>
          <p:nvPr/>
        </p:nvSpPr>
        <p:spPr>
          <a:xfrm>
            <a:off x="6267450" y="7382024"/>
            <a:ext cx="506063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44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VIEWING PROTECTION — MAXIMISED</a:t>
            </a:r>
            <a:endParaRPr lang="en-US" sz="900" dirty="0"/>
          </a:p>
        </p:txBody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67450" y="7691586"/>
            <a:ext cx="171450" cy="171450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6553200" y="7682061"/>
            <a:ext cx="44442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Protected viewer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files are never exposed as raw, downloadable documents.</a:t>
            </a:r>
            <a:endParaRPr lang="en-US" sz="1125" dirty="0"/>
          </a:p>
        </p:txBody>
      </p:sp>
      <p:pic>
        <p:nvPicPr>
          <p:cNvPr id="36" name="Image 6" descr="preencoded.png">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67450" y="8205936"/>
            <a:ext cx="171450" cy="171450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6553200" y="8196411"/>
            <a:ext cx="447201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Per-recipient watermark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every page, every open, automatic.</a:t>
            </a:r>
            <a:endParaRPr lang="en-US" sz="1125" dirty="0"/>
          </a:p>
        </p:txBody>
      </p:sp>
      <p:pic>
        <p:nvPicPr>
          <p:cNvPr id="38" name="Image 7" descr="preencoded.png">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67450" y="8520261"/>
            <a:ext cx="171450" cy="171450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6553200" y="8510736"/>
            <a:ext cx="444427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Blockchain-anchored audit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tamper-proof, legally admissible trail.</a:t>
            </a:r>
            <a:endParaRPr lang="en-US" sz="1125" dirty="0"/>
          </a:p>
        </p:txBody>
      </p:sp>
      <p:sp>
        <p:nvSpPr>
          <p:cNvPr id="40" name="Text 30"/>
          <p:cNvSpPr/>
          <p:nvPr/>
        </p:nvSpPr>
        <p:spPr>
          <a:xfrm>
            <a:off x="666750" y="9339411"/>
            <a:ext cx="408410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3 tiers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€49/mo Starter to custom Enterprise with SSO, SLA and legal indemnity.</a:t>
            </a:r>
            <a:endParaRPr lang="en-US" sz="1125" dirty="0"/>
          </a:p>
        </p:txBody>
      </p:sp>
      <p:sp>
        <p:nvSpPr>
          <p:cNvPr id="41" name="Text 31"/>
          <p:cNvSpPr/>
          <p:nvPr/>
        </p:nvSpPr>
        <p:spPr>
          <a:xfrm>
            <a:off x="4936703" y="9339411"/>
            <a:ext cx="335803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Per-seat pricing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only senders need a seat; recipients never pay.</a:t>
            </a:r>
            <a:endParaRPr lang="en-US" sz="1125" dirty="0"/>
          </a:p>
        </p:txBody>
      </p:sp>
      <p:sp>
        <p:nvSpPr>
          <p:cNvPr id="42" name="Text 32"/>
          <p:cNvSpPr/>
          <p:nvPr/>
        </p:nvSpPr>
        <p:spPr>
          <a:xfrm>
            <a:off x="8501732" y="9339411"/>
            <a:ext cx="272179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Single-tenant architecture </a:t>
            </a:r>
            <a:pPr algn="l" indent="0" marL="0">
              <a:lnSpc>
                <a:spcPct val="140000"/>
              </a:lnSpc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— available for Enterprise.</a:t>
            </a:r>
            <a:endParaRPr lang="en-US" sz="1125" dirty="0"/>
          </a:p>
        </p:txBody>
      </p:sp>
      <p:sp>
        <p:nvSpPr>
          <p:cNvPr id="43" name="Text 33"/>
          <p:cNvSpPr/>
          <p:nvPr/>
        </p:nvSpPr>
        <p:spPr>
          <a:xfrm>
            <a:off x="666750" y="10044261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9 CAPABILITIES THE MARKET DOESN'T HAVE</a:t>
            </a:r>
            <a:endParaRPr lang="en-US" sz="900" dirty="0"/>
          </a:p>
        </p:txBody>
      </p:sp>
      <p:sp>
        <p:nvSpPr>
          <p:cNvPr id="44" name="Shape 34"/>
          <p:cNvSpPr/>
          <p:nvPr/>
        </p:nvSpPr>
        <p:spPr>
          <a:xfrm>
            <a:off x="666750" y="10363349"/>
            <a:ext cx="3403550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45" name="Text 35"/>
          <p:cNvSpPr/>
          <p:nvPr/>
        </p:nvSpPr>
        <p:spPr>
          <a:xfrm>
            <a:off x="866775" y="10563374"/>
            <a:ext cx="33038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01</a:t>
            </a:r>
            <a:endParaRPr lang="en-US" sz="825" dirty="0"/>
          </a:p>
        </p:txBody>
      </p:sp>
      <p:sp>
        <p:nvSpPr>
          <p:cNvPr id="46" name="Text 36"/>
          <p:cNvSpPr/>
          <p:nvPr/>
        </p:nvSpPr>
        <p:spPr>
          <a:xfrm>
            <a:off x="866775" y="10791974"/>
            <a:ext cx="3303850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True cryptographic revocation</a:t>
            </a:r>
            <a:endParaRPr lang="en-US" sz="1275" dirty="0"/>
          </a:p>
        </p:txBody>
      </p:sp>
      <p:sp>
        <p:nvSpPr>
          <p:cNvPr id="47" name="Text 37"/>
          <p:cNvSpPr/>
          <p:nvPr/>
        </p:nvSpPr>
        <p:spPr>
          <a:xfrm>
            <a:off x="866775" y="11044833"/>
            <a:ext cx="3093605" cy="4109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Key destroyed on revoke. Gone everywhere, permanently.</a:t>
            </a:r>
            <a:endParaRPr lang="en-US" sz="1013" dirty="0"/>
          </a:p>
        </p:txBody>
      </p:sp>
      <p:sp>
        <p:nvSpPr>
          <p:cNvPr id="48" name="Shape 38"/>
          <p:cNvSpPr/>
          <p:nvPr/>
        </p:nvSpPr>
        <p:spPr>
          <a:xfrm>
            <a:off x="4203650" y="10363349"/>
            <a:ext cx="3403625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49" name="Text 39"/>
          <p:cNvSpPr/>
          <p:nvPr/>
        </p:nvSpPr>
        <p:spPr>
          <a:xfrm>
            <a:off x="4403675" y="10563374"/>
            <a:ext cx="33039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02</a:t>
            </a:r>
            <a:endParaRPr lang="en-US" sz="825" dirty="0"/>
          </a:p>
        </p:txBody>
      </p:sp>
      <p:sp>
        <p:nvSpPr>
          <p:cNvPr id="50" name="Text 40"/>
          <p:cNvSpPr/>
          <p:nvPr/>
        </p:nvSpPr>
        <p:spPr>
          <a:xfrm>
            <a:off x="4403675" y="10791974"/>
            <a:ext cx="3303932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Blockchain audit trail</a:t>
            </a:r>
            <a:endParaRPr lang="en-US" sz="1275" dirty="0"/>
          </a:p>
        </p:txBody>
      </p:sp>
      <p:sp>
        <p:nvSpPr>
          <p:cNvPr id="51" name="Text 41"/>
          <p:cNvSpPr/>
          <p:nvPr/>
        </p:nvSpPr>
        <p:spPr>
          <a:xfrm>
            <a:off x="4403675" y="11044833"/>
            <a:ext cx="3093682" cy="4109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Every open and device logged. Tamper-proof, admissible.</a:t>
            </a:r>
            <a:endParaRPr lang="en-US" sz="1013" dirty="0"/>
          </a:p>
        </p:txBody>
      </p:sp>
      <p:sp>
        <p:nvSpPr>
          <p:cNvPr id="52" name="Shape 42"/>
          <p:cNvSpPr/>
          <p:nvPr/>
        </p:nvSpPr>
        <p:spPr>
          <a:xfrm>
            <a:off x="7740625" y="10363349"/>
            <a:ext cx="3403625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53" name="Text 43"/>
          <p:cNvSpPr/>
          <p:nvPr/>
        </p:nvSpPr>
        <p:spPr>
          <a:xfrm>
            <a:off x="7940650" y="10563374"/>
            <a:ext cx="33039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03</a:t>
            </a:r>
            <a:endParaRPr lang="en-US" sz="825" dirty="0"/>
          </a:p>
        </p:txBody>
      </p:sp>
      <p:sp>
        <p:nvSpPr>
          <p:cNvPr id="54" name="Text 44"/>
          <p:cNvSpPr/>
          <p:nvPr/>
        </p:nvSpPr>
        <p:spPr>
          <a:xfrm>
            <a:off x="7940650" y="10791974"/>
            <a:ext cx="3303932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Automatic watermark</a:t>
            </a:r>
            <a:endParaRPr lang="en-US" sz="1275" dirty="0"/>
          </a:p>
        </p:txBody>
      </p:sp>
      <p:sp>
        <p:nvSpPr>
          <p:cNvPr id="55" name="Text 45"/>
          <p:cNvSpPr/>
          <p:nvPr/>
        </p:nvSpPr>
        <p:spPr>
          <a:xfrm>
            <a:off x="7940650" y="11044833"/>
            <a:ext cx="3093682" cy="4109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Recipient email on every page, every open. No setup.</a:t>
            </a:r>
            <a:endParaRPr lang="en-US" sz="1013" dirty="0"/>
          </a:p>
        </p:txBody>
      </p:sp>
      <p:sp>
        <p:nvSpPr>
          <p:cNvPr id="56" name="Shape 46"/>
          <p:cNvSpPr/>
          <p:nvPr/>
        </p:nvSpPr>
        <p:spPr>
          <a:xfrm>
            <a:off x="666750" y="11751022"/>
            <a:ext cx="3403550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57" name="Text 47"/>
          <p:cNvSpPr/>
          <p:nvPr/>
        </p:nvSpPr>
        <p:spPr>
          <a:xfrm>
            <a:off x="866775" y="11951047"/>
            <a:ext cx="3303850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04</a:t>
            </a:r>
            <a:endParaRPr lang="en-US" sz="825" dirty="0"/>
          </a:p>
        </p:txBody>
      </p:sp>
      <p:sp>
        <p:nvSpPr>
          <p:cNvPr id="58" name="Text 48"/>
          <p:cNvSpPr/>
          <p:nvPr/>
        </p:nvSpPr>
        <p:spPr>
          <a:xfrm>
            <a:off x="866775" y="12179647"/>
            <a:ext cx="3303850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Screenshot prevention</a:t>
            </a:r>
            <a:endParaRPr lang="en-US" sz="1275" dirty="0"/>
          </a:p>
        </p:txBody>
      </p:sp>
      <p:sp>
        <p:nvSpPr>
          <p:cNvPr id="59" name="Text 49"/>
          <p:cNvSpPr/>
          <p:nvPr/>
        </p:nvSpPr>
        <p:spPr>
          <a:xfrm>
            <a:off x="866775" y="12432506"/>
            <a:ext cx="3303850" cy="2245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Canvas-tile rendering blocks capture and recording.</a:t>
            </a:r>
            <a:endParaRPr lang="en-US" sz="1013" dirty="0"/>
          </a:p>
        </p:txBody>
      </p:sp>
      <p:sp>
        <p:nvSpPr>
          <p:cNvPr id="60" name="Shape 50"/>
          <p:cNvSpPr/>
          <p:nvPr/>
        </p:nvSpPr>
        <p:spPr>
          <a:xfrm>
            <a:off x="4203650" y="11751022"/>
            <a:ext cx="3403625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1" name="Text 51"/>
          <p:cNvSpPr/>
          <p:nvPr/>
        </p:nvSpPr>
        <p:spPr>
          <a:xfrm>
            <a:off x="4403675" y="11951047"/>
            <a:ext cx="33039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05</a:t>
            </a:r>
            <a:endParaRPr lang="en-US" sz="825" dirty="0"/>
          </a:p>
        </p:txBody>
      </p:sp>
      <p:sp>
        <p:nvSpPr>
          <p:cNvPr id="62" name="Text 52"/>
          <p:cNvSpPr/>
          <p:nvPr/>
        </p:nvSpPr>
        <p:spPr>
          <a:xfrm>
            <a:off x="4403675" y="12179647"/>
            <a:ext cx="3303932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Access expiry dates</a:t>
            </a:r>
            <a:endParaRPr lang="en-US" sz="1275" dirty="0"/>
          </a:p>
        </p:txBody>
      </p:sp>
      <p:sp>
        <p:nvSpPr>
          <p:cNvPr id="63" name="Text 53"/>
          <p:cNvSpPr/>
          <p:nvPr/>
        </p:nvSpPr>
        <p:spPr>
          <a:xfrm>
            <a:off x="4403675" y="12432506"/>
            <a:ext cx="3303932" cy="22450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Documents expire automatically at the time you set.</a:t>
            </a:r>
            <a:endParaRPr lang="en-US" sz="1013" dirty="0"/>
          </a:p>
        </p:txBody>
      </p:sp>
      <p:sp>
        <p:nvSpPr>
          <p:cNvPr id="64" name="Shape 54"/>
          <p:cNvSpPr/>
          <p:nvPr/>
        </p:nvSpPr>
        <p:spPr>
          <a:xfrm>
            <a:off x="7740625" y="11751022"/>
            <a:ext cx="3403625" cy="1254323"/>
          </a:xfrm>
          <a:prstGeom prst="roundRect">
            <a:avLst>
              <a:gd name="adj" fmla="val 9112"/>
            </a:avLst>
          </a:prstGeom>
          <a:solidFill>
            <a:srgbClr val="FFFFFF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65" name="Text 55"/>
          <p:cNvSpPr/>
          <p:nvPr/>
        </p:nvSpPr>
        <p:spPr>
          <a:xfrm>
            <a:off x="7940650" y="11951047"/>
            <a:ext cx="3303932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825" spc="83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06</a:t>
            </a:r>
            <a:endParaRPr lang="en-US" sz="825" dirty="0"/>
          </a:p>
        </p:txBody>
      </p:sp>
      <p:sp>
        <p:nvSpPr>
          <p:cNvPr id="66" name="Text 56"/>
          <p:cNvSpPr/>
          <p:nvPr/>
        </p:nvSpPr>
        <p:spPr>
          <a:xfrm>
            <a:off x="7940650" y="12179647"/>
            <a:ext cx="3303932" cy="2242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spc="-13" kern="0" dirty="0">
                <a:solidFill>
                  <a:srgbClr val="0E113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Native protected viewer</a:t>
            </a:r>
            <a:endParaRPr lang="en-US" sz="1275" dirty="0"/>
          </a:p>
        </p:txBody>
      </p:sp>
      <p:sp>
        <p:nvSpPr>
          <p:cNvPr id="67" name="Text 57"/>
          <p:cNvSpPr/>
          <p:nvPr/>
        </p:nvSpPr>
        <p:spPr>
          <a:xfrm>
            <a:off x="7940650" y="12432506"/>
            <a:ext cx="3093682" cy="4109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013" dirty="0">
                <a:solidFill>
                  <a:srgbClr val="6B7090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Browser viewing removed to eliminate attack vectors.</a:t>
            </a:r>
            <a:endParaRPr lang="en-US" sz="1013" dirty="0"/>
          </a:p>
        </p:txBody>
      </p:sp>
      <p:sp>
        <p:nvSpPr>
          <p:cNvPr id="68" name="Text 58"/>
          <p:cNvSpPr/>
          <p:nvPr/>
        </p:nvSpPr>
        <p:spPr>
          <a:xfrm>
            <a:off x="666750" y="13310146"/>
            <a:ext cx="1152525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BUILT FOR SECTORS WHERE CONFIDENTIALITY IS NON-NEGOTIABLE</a:t>
            </a:r>
            <a:endParaRPr lang="en-US" sz="900" dirty="0"/>
          </a:p>
        </p:txBody>
      </p:sp>
      <p:sp>
        <p:nvSpPr>
          <p:cNvPr id="69" name="Shape 59"/>
          <p:cNvSpPr/>
          <p:nvPr/>
        </p:nvSpPr>
        <p:spPr>
          <a:xfrm>
            <a:off x="666750" y="13629233"/>
            <a:ext cx="1558677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0" name="Text 60"/>
          <p:cNvSpPr/>
          <p:nvPr/>
        </p:nvSpPr>
        <p:spPr>
          <a:xfrm>
            <a:off x="847725" y="13734008"/>
            <a:ext cx="127292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Legal &amp; Law Firms</a:t>
            </a:r>
            <a:endParaRPr lang="en-US" sz="1125" dirty="0"/>
          </a:p>
        </p:txBody>
      </p:sp>
      <p:sp>
        <p:nvSpPr>
          <p:cNvPr id="71" name="Shape 61"/>
          <p:cNvSpPr/>
          <p:nvPr/>
        </p:nvSpPr>
        <p:spPr>
          <a:xfrm>
            <a:off x="2320677" y="13629233"/>
            <a:ext cx="1791444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2" name="Text 62"/>
          <p:cNvSpPr/>
          <p:nvPr/>
        </p:nvSpPr>
        <p:spPr>
          <a:xfrm>
            <a:off x="2501652" y="13734008"/>
            <a:ext cx="150569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Finance &amp; Accounting</a:t>
            </a:r>
            <a:endParaRPr lang="en-US" sz="1125" dirty="0"/>
          </a:p>
        </p:txBody>
      </p:sp>
      <p:sp>
        <p:nvSpPr>
          <p:cNvPr id="73" name="Shape 63"/>
          <p:cNvSpPr/>
          <p:nvPr/>
        </p:nvSpPr>
        <p:spPr>
          <a:xfrm>
            <a:off x="4207371" y="13629233"/>
            <a:ext cx="2112094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4" name="Text 64"/>
          <p:cNvSpPr/>
          <p:nvPr/>
        </p:nvSpPr>
        <p:spPr>
          <a:xfrm>
            <a:off x="4388346" y="13734008"/>
            <a:ext cx="1826344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Healthcare &amp; Life Sciences</a:t>
            </a:r>
            <a:endParaRPr lang="en-US" sz="1125" dirty="0"/>
          </a:p>
        </p:txBody>
      </p:sp>
      <p:sp>
        <p:nvSpPr>
          <p:cNvPr id="75" name="Shape 65"/>
          <p:cNvSpPr/>
          <p:nvPr/>
        </p:nvSpPr>
        <p:spPr>
          <a:xfrm>
            <a:off x="6414715" y="13629233"/>
            <a:ext cx="1631975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6" name="Text 66"/>
          <p:cNvSpPr/>
          <p:nvPr/>
        </p:nvSpPr>
        <p:spPr>
          <a:xfrm>
            <a:off x="6595690" y="13734008"/>
            <a:ext cx="134622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HR &amp; People Teams</a:t>
            </a:r>
            <a:endParaRPr lang="en-US" sz="1125" dirty="0"/>
          </a:p>
        </p:txBody>
      </p:sp>
      <p:sp>
        <p:nvSpPr>
          <p:cNvPr id="77" name="Shape 67"/>
          <p:cNvSpPr/>
          <p:nvPr/>
        </p:nvSpPr>
        <p:spPr>
          <a:xfrm>
            <a:off x="8141940" y="13629233"/>
            <a:ext cx="1091357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78" name="Text 68"/>
          <p:cNvSpPr/>
          <p:nvPr/>
        </p:nvSpPr>
        <p:spPr>
          <a:xfrm>
            <a:off x="8322915" y="13734008"/>
            <a:ext cx="80560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Real Estate</a:t>
            </a:r>
            <a:endParaRPr lang="en-US" sz="1125" dirty="0"/>
          </a:p>
        </p:txBody>
      </p:sp>
      <p:sp>
        <p:nvSpPr>
          <p:cNvPr id="79" name="Shape 69"/>
          <p:cNvSpPr/>
          <p:nvPr/>
        </p:nvSpPr>
        <p:spPr>
          <a:xfrm>
            <a:off x="9328547" y="13629233"/>
            <a:ext cx="1796132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80" name="Text 70"/>
          <p:cNvSpPr/>
          <p:nvPr/>
        </p:nvSpPr>
        <p:spPr>
          <a:xfrm>
            <a:off x="9509522" y="13734008"/>
            <a:ext cx="1510382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Consulting &amp; Advisory</a:t>
            </a:r>
            <a:endParaRPr lang="en-US" sz="1125" dirty="0"/>
          </a:p>
        </p:txBody>
      </p:sp>
      <p:sp>
        <p:nvSpPr>
          <p:cNvPr id="81" name="Shape 71"/>
          <p:cNvSpPr/>
          <p:nvPr/>
        </p:nvSpPr>
        <p:spPr>
          <a:xfrm>
            <a:off x="666750" y="14124533"/>
            <a:ext cx="1958355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82" name="Text 72"/>
          <p:cNvSpPr/>
          <p:nvPr/>
        </p:nvSpPr>
        <p:spPr>
          <a:xfrm>
            <a:off x="847725" y="14229308"/>
            <a:ext cx="167260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Corporate &amp; Board Level</a:t>
            </a:r>
            <a:endParaRPr lang="en-US" sz="1125" dirty="0"/>
          </a:p>
        </p:txBody>
      </p:sp>
      <p:sp>
        <p:nvSpPr>
          <p:cNvPr id="83" name="Shape 73"/>
          <p:cNvSpPr/>
          <p:nvPr/>
        </p:nvSpPr>
        <p:spPr>
          <a:xfrm>
            <a:off x="2720355" y="14124533"/>
            <a:ext cx="1201638" cy="400050"/>
          </a:xfrm>
          <a:prstGeom prst="roundRect">
            <a:avLst>
              <a:gd name="adj" fmla="val 50000"/>
            </a:avLst>
          </a:prstGeom>
          <a:solidFill>
            <a:srgbClr val="F2F5FC"/>
          </a:solidFill>
          <a:ln w="9525">
            <a:solidFill>
              <a:srgbClr val="0E1130">
                <a:alpha val="10000"/>
              </a:srgbClr>
            </a:solidFill>
            <a:prstDash val="solid"/>
          </a:ln>
        </p:spPr>
      </p:sp>
      <p:sp>
        <p:nvSpPr>
          <p:cNvPr id="84" name="Text 74"/>
          <p:cNvSpPr/>
          <p:nvPr/>
        </p:nvSpPr>
        <p:spPr>
          <a:xfrm>
            <a:off x="2901330" y="14229308"/>
            <a:ext cx="91588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125" dirty="0">
                <a:solidFill>
                  <a:srgbClr val="3A3F5C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Creative &amp; IP</a:t>
            </a:r>
            <a:endParaRPr lang="en-US" sz="1125" dirty="0"/>
          </a:p>
        </p:txBody>
      </p:sp>
      <p:sp>
        <p:nvSpPr>
          <p:cNvPr id="85" name="Shape 75"/>
          <p:cNvSpPr/>
          <p:nvPr/>
        </p:nvSpPr>
        <p:spPr>
          <a:xfrm>
            <a:off x="666750" y="14810333"/>
            <a:ext cx="10477500" cy="1781175"/>
          </a:xfrm>
          <a:prstGeom prst="roundRect">
            <a:avLst>
              <a:gd name="adj" fmla="val 8556"/>
            </a:avLst>
          </a:prstGeom>
          <a:gradFill rotWithShape="1">
            <a:gsLst>
              <a:gs pos="0">
                <a:srgbClr val="1B3AA8">
                  <a:alpha val="100000"/>
                </a:srgbClr>
              </a:gs>
              <a:gs pos="100000">
                <a:srgbClr val="13256B">
                  <a:alpha val="100000"/>
                </a:srgbClr>
              </a:gs>
            </a:gsLst>
            <a:lin ang="2700000" scaled="0"/>
          </a:gradFill>
          <a:ln/>
        </p:spPr>
      </p:sp>
      <p:sp>
        <p:nvSpPr>
          <p:cNvPr id="86" name="Text 76"/>
          <p:cNvSpPr/>
          <p:nvPr/>
        </p:nvSpPr>
        <p:spPr>
          <a:xfrm>
            <a:off x="1028700" y="15134183"/>
            <a:ext cx="1072896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180" kern="0" dirty="0">
                <a:solidFill>
                  <a:srgbClr val="5C82EE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SEE IT IN ACTION</a:t>
            </a:r>
            <a:endParaRPr lang="en-US" sz="900" dirty="0"/>
          </a:p>
        </p:txBody>
      </p:sp>
      <p:sp>
        <p:nvSpPr>
          <p:cNvPr id="87" name="Text 77"/>
          <p:cNvSpPr/>
          <p:nvPr/>
        </p:nvSpPr>
        <p:spPr>
          <a:xfrm>
            <a:off x="1028700" y="15555664"/>
            <a:ext cx="627888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250" b="1" spc="-56" kern="0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Give your professionals back control of every document they send. Permanently.</a:t>
            </a:r>
            <a:endParaRPr lang="en-US" sz="2250" dirty="0"/>
          </a:p>
        </p:txBody>
      </p:sp>
      <p:sp>
        <p:nvSpPr>
          <p:cNvPr id="88" name="Shape 78"/>
          <p:cNvSpPr/>
          <p:nvPr/>
        </p:nvSpPr>
        <p:spPr>
          <a:xfrm>
            <a:off x="9190286" y="15472321"/>
            <a:ext cx="1592014" cy="509587"/>
          </a:xfrm>
          <a:prstGeom prst="roundRect">
            <a:avLst>
              <a:gd name="adj" fmla="val 18692"/>
            </a:avLst>
          </a:prstGeom>
          <a:solidFill>
            <a:srgbClr val="2E55D4"/>
          </a:solidFill>
          <a:ln/>
        </p:spPr>
      </p:sp>
      <p:sp>
        <p:nvSpPr>
          <p:cNvPr id="89" name="Text 79"/>
          <p:cNvSpPr/>
          <p:nvPr/>
        </p:nvSpPr>
        <p:spPr>
          <a:xfrm>
            <a:off x="9399836" y="15615196"/>
            <a:ext cx="1096714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Switzer" pitchFamily="34" charset="0"/>
                <a:ea typeface="Switzer" pitchFamily="34" charset="-122"/>
                <a:cs typeface="Switzer" pitchFamily="34" charset="-120"/>
              </a:rPr>
              <a:t>Book a demo</a:t>
            </a:r>
            <a:endParaRPr lang="en-US" sz="1350" dirty="0"/>
          </a:p>
        </p:txBody>
      </p:sp>
      <p:sp>
        <p:nvSpPr>
          <p:cNvPr id="90" name="Text 80"/>
          <p:cNvSpPr/>
          <p:nvPr/>
        </p:nvSpPr>
        <p:spPr>
          <a:xfrm>
            <a:off x="9031084" y="16115258"/>
            <a:ext cx="175121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38" spc="94" kern="0" dirty="0">
                <a:solidFill>
                  <a:srgbClr val="F2F5FC">
                    <a:alpha val="70000"/>
                  </a:srgbClr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www.aspisfile.com</a:t>
            </a:r>
            <a:endParaRPr lang="en-US" sz="938" dirty="0"/>
          </a:p>
        </p:txBody>
      </p:sp>
      <p:sp>
        <p:nvSpPr>
          <p:cNvPr id="91" name="Shape 81"/>
          <p:cNvSpPr/>
          <p:nvPr/>
        </p:nvSpPr>
        <p:spPr>
          <a:xfrm>
            <a:off x="0" y="16915358"/>
            <a:ext cx="11811000" cy="9525"/>
          </a:xfrm>
          <a:prstGeom prst="rect">
            <a:avLst/>
          </a:prstGeom>
          <a:solidFill>
            <a:srgbClr val="0E1130">
              <a:alpha val="10000"/>
            </a:srgbClr>
          </a:solidFill>
          <a:ln/>
        </p:spPr>
      </p:sp>
      <p:sp>
        <p:nvSpPr>
          <p:cNvPr id="92" name="Text 82"/>
          <p:cNvSpPr/>
          <p:nvPr/>
        </p:nvSpPr>
        <p:spPr>
          <a:xfrm>
            <a:off x="666750" y="17153483"/>
            <a:ext cx="2698202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26" kern="0" dirty="0">
                <a:solidFill>
                  <a:srgbClr val="1B3AA8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CRYPTOGRAPHIC FILE REVOCATION</a:t>
            </a:r>
            <a:endParaRPr lang="en-US" sz="900" dirty="0"/>
          </a:p>
        </p:txBody>
      </p:sp>
      <p:sp>
        <p:nvSpPr>
          <p:cNvPr id="93" name="Text 83"/>
          <p:cNvSpPr/>
          <p:nvPr/>
        </p:nvSpPr>
        <p:spPr>
          <a:xfrm>
            <a:off x="8112993" y="17153483"/>
            <a:ext cx="333438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spc="72" kern="0" dirty="0">
                <a:solidFill>
                  <a:srgbClr val="6B7090"/>
                </a:solidFill>
                <a:latin typeface="Geist Mono" pitchFamily="34" charset="0"/>
                <a:ea typeface="Geist Mono" pitchFamily="34" charset="-122"/>
                <a:cs typeface="Geist Mono" pitchFamily="34" charset="-120"/>
              </a:rPr>
              <a:t>hello@aspisfile.com · www.aspisfile.com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2026-07-07T15:36:11Z</dcterms:created>
  <dcterms:modified xsi:type="dcterms:W3CDTF">2026-07-07T15:36:11Z</dcterms:modified>
</cp:coreProperties>
</file>